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41"/>
  </p:notesMasterIdLst>
  <p:sldIdLst>
    <p:sldId id="256" r:id="rId2"/>
    <p:sldId id="258" r:id="rId3"/>
    <p:sldId id="283" r:id="rId4"/>
    <p:sldId id="262" r:id="rId5"/>
    <p:sldId id="267" r:id="rId6"/>
    <p:sldId id="261" r:id="rId7"/>
    <p:sldId id="264" r:id="rId8"/>
    <p:sldId id="260" r:id="rId9"/>
    <p:sldId id="284" r:id="rId10"/>
    <p:sldId id="278" r:id="rId11"/>
    <p:sldId id="298" r:id="rId12"/>
    <p:sldId id="285" r:id="rId13"/>
    <p:sldId id="257" r:id="rId14"/>
    <p:sldId id="295" r:id="rId15"/>
    <p:sldId id="286" r:id="rId16"/>
    <p:sldId id="259" r:id="rId17"/>
    <p:sldId id="287" r:id="rId18"/>
    <p:sldId id="288" r:id="rId19"/>
    <p:sldId id="289" r:id="rId20"/>
    <p:sldId id="263" r:id="rId21"/>
    <p:sldId id="290" r:id="rId22"/>
    <p:sldId id="265" r:id="rId23"/>
    <p:sldId id="266" r:id="rId24"/>
    <p:sldId id="291" r:id="rId25"/>
    <p:sldId id="268" r:id="rId26"/>
    <p:sldId id="269" r:id="rId27"/>
    <p:sldId id="270" r:id="rId28"/>
    <p:sldId id="271" r:id="rId29"/>
    <p:sldId id="273" r:id="rId30"/>
    <p:sldId id="272" r:id="rId31"/>
    <p:sldId id="296" r:id="rId32"/>
    <p:sldId id="277" r:id="rId33"/>
    <p:sldId id="292" r:id="rId34"/>
    <p:sldId id="279" r:id="rId35"/>
    <p:sldId id="280" r:id="rId36"/>
    <p:sldId id="281" r:id="rId37"/>
    <p:sldId id="282" r:id="rId38"/>
    <p:sldId id="297" r:id="rId39"/>
    <p:sldId id="294" r:id="rId40"/>
  </p:sldIdLst>
  <p:sldSz cx="9144000" cy="5143500" type="screen16x9"/>
  <p:notesSz cx="6858000" cy="9144000"/>
  <p:embeddedFontLst>
    <p:embeddedFont>
      <p:font typeface="Dosis" panose="020B0604020202020204" charset="0"/>
      <p:regular r:id="rId42"/>
      <p:bold r:id="rId43"/>
    </p:embeddedFont>
    <p:embeddedFont>
      <p:font typeface="Dosis ExtraLight" panose="020B0604020202020204" charset="0"/>
      <p:regular r:id="rId44"/>
      <p:bold r:id="rId45"/>
    </p:embeddedFont>
    <p:embeddedFont>
      <p:font typeface="Titillium Web Light" panose="020B060402020202020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87A1"/>
    <a:srgbClr val="D3EBD5"/>
    <a:srgbClr val="0159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0E9F172-37F0-4712-8EED-9E6E5FC21F25}">
  <a:tblStyle styleId="{30E9F172-37F0-4712-8EED-9E6E5FC21F2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312" autoAdjust="0"/>
  </p:normalViewPr>
  <p:slideViewPr>
    <p:cSldViewPr snapToGrid="0">
      <p:cViewPr varScale="1">
        <p:scale>
          <a:sx n="94" d="100"/>
          <a:sy n="94" d="100"/>
        </p:scale>
        <p:origin x="346"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2"/>
        <p:cNvGrpSpPr/>
        <p:nvPr/>
      </p:nvGrpSpPr>
      <p:grpSpPr>
        <a:xfrm>
          <a:off x="0" y="0"/>
          <a:ext cx="0" cy="0"/>
          <a:chOff x="0" y="0"/>
          <a:chExt cx="0" cy="0"/>
        </a:xfrm>
      </p:grpSpPr>
      <p:sp>
        <p:nvSpPr>
          <p:cNvPr id="3833" name="Google Shape;383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4" name="Google Shape;383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6"/>
        <p:cNvGrpSpPr/>
        <p:nvPr/>
      </p:nvGrpSpPr>
      <p:grpSpPr>
        <a:xfrm>
          <a:off x="0" y="0"/>
          <a:ext cx="0" cy="0"/>
          <a:chOff x="0" y="0"/>
          <a:chExt cx="0" cy="0"/>
        </a:xfrm>
      </p:grpSpPr>
      <p:sp>
        <p:nvSpPr>
          <p:cNvPr id="4027" name="Google Shape;402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8" name="Google Shape;402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3"/>
        <p:cNvGrpSpPr/>
        <p:nvPr/>
      </p:nvGrpSpPr>
      <p:grpSpPr>
        <a:xfrm>
          <a:off x="0" y="0"/>
          <a:ext cx="0" cy="0"/>
          <a:chOff x="0" y="0"/>
          <a:chExt cx="0" cy="0"/>
        </a:xfrm>
      </p:grpSpPr>
      <p:sp>
        <p:nvSpPr>
          <p:cNvPr id="3874" name="Google Shape;387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5" name="Google Shape;387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ZA" dirty="0"/>
              <a:t>Inspired by these change creators, a group of us at Explore looked for ways to impact the world using technology. Enter Sigmoid. A Data Analytics company focussed on analysing and predicting human sentiment regarding social and environmental issues to assist companies in aligning their brand, business interests and investments with impactful social change using machine learning.</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566446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3"/>
        <p:cNvGrpSpPr/>
        <p:nvPr/>
      </p:nvGrpSpPr>
      <p:grpSpPr>
        <a:xfrm>
          <a:off x="0" y="0"/>
          <a:ext cx="0" cy="0"/>
          <a:chOff x="0" y="0"/>
          <a:chExt cx="0" cy="0"/>
        </a:xfrm>
      </p:grpSpPr>
      <p:sp>
        <p:nvSpPr>
          <p:cNvPr id="3874" name="Google Shape;387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5" name="Google Shape;387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ZA" dirty="0"/>
              <a:t>Inspired by these change creators, a group of us at Explore looked for ways to impact the world using technology. Enter Sigmoid. A Data Analytics company focussed on analysing and predicting human sentiment regarding social and environmental issues to assist companies in aligning their brand, business interests and investments with impactful social change using machine learning.</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735689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3"/>
        <p:cNvGrpSpPr/>
        <p:nvPr/>
      </p:nvGrpSpPr>
      <p:grpSpPr>
        <a:xfrm>
          <a:off x="0" y="0"/>
          <a:ext cx="0" cy="0"/>
          <a:chOff x="0" y="0"/>
          <a:chExt cx="0" cy="0"/>
        </a:xfrm>
      </p:grpSpPr>
      <p:sp>
        <p:nvSpPr>
          <p:cNvPr id="3874" name="Google Shape;387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5" name="Google Shape;387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ZA" dirty="0"/>
              <a:t>Inspired by these change creators, a group of us at Explore looked for ways to impact the world using technology. Enter Sigmoid. A Data Analytics company focussed on analysing and predicting human sentiment regarding social and environmental issues to assist companies in aligning their brand, business interests and investments with impactful social change using machine learning.</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527483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6"/>
        <p:cNvGrpSpPr/>
        <p:nvPr/>
      </p:nvGrpSpPr>
      <p:grpSpPr>
        <a:xfrm>
          <a:off x="0" y="0"/>
          <a:ext cx="0" cy="0"/>
          <a:chOff x="0" y="0"/>
          <a:chExt cx="0" cy="0"/>
        </a:xfrm>
      </p:grpSpPr>
      <p:sp>
        <p:nvSpPr>
          <p:cNvPr id="3847" name="Google Shape;384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8" name="Google Shape;384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ZA" dirty="0"/>
              <a:t>We started our journey at Explore Data Science discovering new innovative ways in which technology could impact on society. As young, hungry individuals growing up in South Africa we see a lot of social injustices and environmental changes. One day whilst leaving home to go to Explore, I saw a thriving informal business take shape. A makeshift scooter carrier designed to load up recyclable material from household goods and containers for perishables was moving by. Five minutes later, another one. Clearly a group of individuals had decided to create change and opportunity for themselves by seeking to better the environment and also profit from it. They were impacting the world.</a:t>
            </a:r>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6"/>
        <p:cNvGrpSpPr/>
        <p:nvPr/>
      </p:nvGrpSpPr>
      <p:grpSpPr>
        <a:xfrm>
          <a:off x="0" y="0"/>
          <a:ext cx="0" cy="0"/>
          <a:chOff x="0" y="0"/>
          <a:chExt cx="0" cy="0"/>
        </a:xfrm>
      </p:grpSpPr>
      <p:sp>
        <p:nvSpPr>
          <p:cNvPr id="3847" name="Google Shape;384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8" name="Google Shape;384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ZA" dirty="0"/>
              <a:t>We started our journey at Explore Data Science discovering new innovative ways in which technology could impact on society. As young, hungry individuals growing up in South Africa we see a lot of social injustices and environmental changes. One day whilst leaving home to go to Explore, I saw a thriving informal business take shape. A makeshift scooter carrier designed to load up recyclable material from household goods and containers for perishables was moving by. Five minutes later, another one. Clearly a group of individuals had decided to create change and opportunity for themselves by seeking to better the environment and also profit from it. They were impacting the world.</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04579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3"/>
        <p:cNvGrpSpPr/>
        <p:nvPr/>
      </p:nvGrpSpPr>
      <p:grpSpPr>
        <a:xfrm>
          <a:off x="0" y="0"/>
          <a:ext cx="0" cy="0"/>
          <a:chOff x="0" y="0"/>
          <a:chExt cx="0" cy="0"/>
        </a:xfrm>
      </p:grpSpPr>
      <p:sp>
        <p:nvSpPr>
          <p:cNvPr id="3874" name="Google Shape;387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5" name="Google Shape;387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ZA" dirty="0"/>
              <a:t>Inspired by these change creators, a group of us at Explore looked for ways to impact the world using technology. Enter Sigmoid. A Data Analytics company focussed on analysing and predicting human sentiment regarding social and environmental issues to assist companies in aligning their brand, business interests and investments with impactful social change using machine learning.</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4"/>
        <p:cNvGrpSpPr/>
        <p:nvPr/>
      </p:nvGrpSpPr>
      <p:grpSpPr>
        <a:xfrm>
          <a:off x="0" y="0"/>
          <a:ext cx="0" cy="0"/>
          <a:chOff x="0" y="0"/>
          <a:chExt cx="0" cy="0"/>
        </a:xfrm>
      </p:grpSpPr>
      <p:sp>
        <p:nvSpPr>
          <p:cNvPr id="3925" name="Google Shape;392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6" name="Google Shape;392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1"/>
        <p:cNvGrpSpPr/>
        <p:nvPr/>
      </p:nvGrpSpPr>
      <p:grpSpPr>
        <a:xfrm>
          <a:off x="0" y="0"/>
          <a:ext cx="0" cy="0"/>
          <a:chOff x="0" y="0"/>
          <a:chExt cx="0" cy="0"/>
        </a:xfrm>
      </p:grpSpPr>
      <p:sp>
        <p:nvSpPr>
          <p:cNvPr id="3902" name="Google Shape;390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3" name="Google Shape;390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0"/>
        <p:cNvGrpSpPr/>
        <p:nvPr/>
      </p:nvGrpSpPr>
      <p:grpSpPr>
        <a:xfrm>
          <a:off x="0" y="0"/>
          <a:ext cx="0" cy="0"/>
          <a:chOff x="0" y="0"/>
          <a:chExt cx="0" cy="0"/>
        </a:xfrm>
      </p:grpSpPr>
      <p:sp>
        <p:nvSpPr>
          <p:cNvPr id="3861" name="Google Shape;386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2" name="Google Shape;386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0"/>
        <p:cNvGrpSpPr/>
        <p:nvPr/>
      </p:nvGrpSpPr>
      <p:grpSpPr>
        <a:xfrm>
          <a:off x="0" y="0"/>
          <a:ext cx="0" cy="0"/>
          <a:chOff x="0" y="0"/>
          <a:chExt cx="0" cy="0"/>
        </a:xfrm>
      </p:grpSpPr>
      <p:sp>
        <p:nvSpPr>
          <p:cNvPr id="3861" name="Google Shape;386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2" name="Google Shape;386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68937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5"/>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62000" y="696425"/>
            <a:ext cx="5396700" cy="1159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6000"/>
              <a:buNone/>
              <a:defRPr sz="6000">
                <a:solidFill>
                  <a:schemeClr val="accent2"/>
                </a:solidFill>
              </a:defRPr>
            </a:lvl1pPr>
            <a:lvl2pPr lvl="1">
              <a:spcBef>
                <a:spcPts val="0"/>
              </a:spcBef>
              <a:spcAft>
                <a:spcPts val="0"/>
              </a:spcAft>
              <a:buClr>
                <a:schemeClr val="accent2"/>
              </a:buClr>
              <a:buSzPts val="6000"/>
              <a:buNone/>
              <a:defRPr sz="6000">
                <a:solidFill>
                  <a:schemeClr val="accent2"/>
                </a:solidFill>
              </a:defRPr>
            </a:lvl2pPr>
            <a:lvl3pPr lvl="2">
              <a:spcBef>
                <a:spcPts val="0"/>
              </a:spcBef>
              <a:spcAft>
                <a:spcPts val="0"/>
              </a:spcAft>
              <a:buClr>
                <a:schemeClr val="accent2"/>
              </a:buClr>
              <a:buSzPts val="6000"/>
              <a:buNone/>
              <a:defRPr sz="6000">
                <a:solidFill>
                  <a:schemeClr val="accent2"/>
                </a:solidFill>
              </a:defRPr>
            </a:lvl3pPr>
            <a:lvl4pPr lvl="3">
              <a:spcBef>
                <a:spcPts val="0"/>
              </a:spcBef>
              <a:spcAft>
                <a:spcPts val="0"/>
              </a:spcAft>
              <a:buClr>
                <a:schemeClr val="accent2"/>
              </a:buClr>
              <a:buSzPts val="6000"/>
              <a:buNone/>
              <a:defRPr sz="6000">
                <a:solidFill>
                  <a:schemeClr val="accent2"/>
                </a:solidFill>
              </a:defRPr>
            </a:lvl4pPr>
            <a:lvl5pPr lvl="4">
              <a:spcBef>
                <a:spcPts val="0"/>
              </a:spcBef>
              <a:spcAft>
                <a:spcPts val="0"/>
              </a:spcAft>
              <a:buClr>
                <a:schemeClr val="accent2"/>
              </a:buClr>
              <a:buSzPts val="6000"/>
              <a:buNone/>
              <a:defRPr sz="6000">
                <a:solidFill>
                  <a:schemeClr val="accent2"/>
                </a:solidFill>
              </a:defRPr>
            </a:lvl5pPr>
            <a:lvl6pPr lvl="5">
              <a:spcBef>
                <a:spcPts val="0"/>
              </a:spcBef>
              <a:spcAft>
                <a:spcPts val="0"/>
              </a:spcAft>
              <a:buClr>
                <a:schemeClr val="accent2"/>
              </a:buClr>
              <a:buSzPts val="6000"/>
              <a:buNone/>
              <a:defRPr sz="6000">
                <a:solidFill>
                  <a:schemeClr val="accent2"/>
                </a:solidFill>
              </a:defRPr>
            </a:lvl6pPr>
            <a:lvl7pPr lvl="6">
              <a:spcBef>
                <a:spcPts val="0"/>
              </a:spcBef>
              <a:spcAft>
                <a:spcPts val="0"/>
              </a:spcAft>
              <a:buClr>
                <a:schemeClr val="accent2"/>
              </a:buClr>
              <a:buSzPts val="6000"/>
              <a:buNone/>
              <a:defRPr sz="6000">
                <a:solidFill>
                  <a:schemeClr val="accent2"/>
                </a:solidFill>
              </a:defRPr>
            </a:lvl7pPr>
            <a:lvl8pPr lvl="7">
              <a:spcBef>
                <a:spcPts val="0"/>
              </a:spcBef>
              <a:spcAft>
                <a:spcPts val="0"/>
              </a:spcAft>
              <a:buClr>
                <a:schemeClr val="accent2"/>
              </a:buClr>
              <a:buSzPts val="6000"/>
              <a:buNone/>
              <a:defRPr sz="6000">
                <a:solidFill>
                  <a:schemeClr val="accent2"/>
                </a:solidFill>
              </a:defRPr>
            </a:lvl8pPr>
            <a:lvl9pPr lvl="8">
              <a:spcBef>
                <a:spcPts val="0"/>
              </a:spcBef>
              <a:spcAft>
                <a:spcPts val="0"/>
              </a:spcAft>
              <a:buClr>
                <a:schemeClr val="accent2"/>
              </a:buClr>
              <a:buSzPts val="6000"/>
              <a:buNone/>
              <a:defRPr sz="6000">
                <a:solidFill>
                  <a:schemeClr val="accent2"/>
                </a:solidFill>
              </a:defRPr>
            </a:lvl9pPr>
          </a:lstStyle>
          <a:p>
            <a:endParaRPr/>
          </a:p>
        </p:txBody>
      </p:sp>
      <p:grpSp>
        <p:nvGrpSpPr>
          <p:cNvPr id="11" name="Google Shape;11;p2"/>
          <p:cNvGrpSpPr/>
          <p:nvPr/>
        </p:nvGrpSpPr>
        <p:grpSpPr>
          <a:xfrm rot="10800000">
            <a:off x="8705367" y="28698"/>
            <a:ext cx="410132" cy="5086302"/>
            <a:chOff x="836200" y="238125"/>
            <a:chExt cx="422425" cy="5238750"/>
          </a:xfrm>
        </p:grpSpPr>
        <p:sp>
          <p:nvSpPr>
            <p:cNvPr id="12" name="Google Shape;12;p2"/>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2"/>
          <p:cNvGrpSpPr/>
          <p:nvPr/>
        </p:nvGrpSpPr>
        <p:grpSpPr>
          <a:xfrm rot="10800000">
            <a:off x="6659535" y="28698"/>
            <a:ext cx="2309844" cy="5086302"/>
            <a:chOff x="986700" y="238125"/>
            <a:chExt cx="2379075" cy="5238750"/>
          </a:xfrm>
        </p:grpSpPr>
        <p:sp>
          <p:nvSpPr>
            <p:cNvPr id="93" name="Google Shape;93;p2"/>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2"/>
          <p:cNvGrpSpPr/>
          <p:nvPr/>
        </p:nvGrpSpPr>
        <p:grpSpPr>
          <a:xfrm rot="10800000">
            <a:off x="6367294" y="28698"/>
            <a:ext cx="2017554" cy="5086302"/>
            <a:chOff x="1588750" y="238125"/>
            <a:chExt cx="2078025" cy="5238750"/>
          </a:xfrm>
        </p:grpSpPr>
        <p:sp>
          <p:nvSpPr>
            <p:cNvPr id="213" name="Google Shape;213;p2"/>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2"/>
          <p:cNvGrpSpPr/>
          <p:nvPr/>
        </p:nvGrpSpPr>
        <p:grpSpPr>
          <a:xfrm rot="10800000">
            <a:off x="6367294" y="28698"/>
            <a:ext cx="2309820" cy="5086302"/>
            <a:chOff x="1287725" y="238125"/>
            <a:chExt cx="2379050" cy="5238750"/>
          </a:xfrm>
        </p:grpSpPr>
        <p:sp>
          <p:nvSpPr>
            <p:cNvPr id="423" name="Google Shape;423;p2"/>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bg>
      <p:bgPr>
        <a:solidFill>
          <a:schemeClr val="accent3"/>
        </a:solidFill>
        <a:effectLst/>
      </p:bgPr>
    </p:bg>
    <p:spTree>
      <p:nvGrpSpPr>
        <p:cNvPr id="1" name="Shape 1044"/>
        <p:cNvGrpSpPr/>
        <p:nvPr/>
      </p:nvGrpSpPr>
      <p:grpSpPr>
        <a:xfrm>
          <a:off x="0" y="0"/>
          <a:ext cx="0" cy="0"/>
          <a:chOff x="0" y="0"/>
          <a:chExt cx="0" cy="0"/>
        </a:xfrm>
      </p:grpSpPr>
      <p:sp>
        <p:nvSpPr>
          <p:cNvPr id="1045" name="Google Shape;1045;p4"/>
          <p:cNvSpPr txBox="1">
            <a:spLocks noGrp="1"/>
          </p:cNvSpPr>
          <p:nvPr>
            <p:ph type="body" idx="1"/>
          </p:nvPr>
        </p:nvSpPr>
        <p:spPr>
          <a:xfrm>
            <a:off x="1278575" y="739550"/>
            <a:ext cx="4281000" cy="36924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Clr>
                <a:schemeClr val="lt1"/>
              </a:buClr>
              <a:buSzPts val="3000"/>
              <a:buChar char="▪"/>
              <a:defRPr sz="3000" i="1">
                <a:solidFill>
                  <a:schemeClr val="lt1"/>
                </a:solidFill>
              </a:defRPr>
            </a:lvl1pPr>
            <a:lvl2pPr marL="914400" lvl="1" indent="-419100" rtl="0">
              <a:spcBef>
                <a:spcPts val="0"/>
              </a:spcBef>
              <a:spcAft>
                <a:spcPts val="0"/>
              </a:spcAft>
              <a:buClr>
                <a:schemeClr val="lt1"/>
              </a:buClr>
              <a:buSzPts val="3000"/>
              <a:buChar char="▫"/>
              <a:defRPr sz="3000" i="1">
                <a:solidFill>
                  <a:schemeClr val="lt1"/>
                </a:solidFill>
              </a:defRPr>
            </a:lvl2pPr>
            <a:lvl3pPr marL="1371600" lvl="2" indent="-419100" rtl="0">
              <a:spcBef>
                <a:spcPts val="0"/>
              </a:spcBef>
              <a:spcAft>
                <a:spcPts val="0"/>
              </a:spcAft>
              <a:buClr>
                <a:schemeClr val="lt1"/>
              </a:buClr>
              <a:buSzPts val="3000"/>
              <a:buChar char="▫"/>
              <a:defRPr sz="3000" i="1">
                <a:solidFill>
                  <a:schemeClr val="lt1"/>
                </a:solidFill>
              </a:defRPr>
            </a:lvl3pPr>
            <a:lvl4pPr marL="1828800" lvl="3" indent="-419100" rtl="0">
              <a:spcBef>
                <a:spcPts val="0"/>
              </a:spcBef>
              <a:spcAft>
                <a:spcPts val="0"/>
              </a:spcAft>
              <a:buClr>
                <a:schemeClr val="lt1"/>
              </a:buClr>
              <a:buSzPts val="3000"/>
              <a:buChar char="▫"/>
              <a:defRPr sz="3000" i="1">
                <a:solidFill>
                  <a:schemeClr val="lt1"/>
                </a:solidFill>
              </a:defRPr>
            </a:lvl4pPr>
            <a:lvl5pPr marL="2286000" lvl="4" indent="-419100" rtl="0">
              <a:spcBef>
                <a:spcPts val="0"/>
              </a:spcBef>
              <a:spcAft>
                <a:spcPts val="0"/>
              </a:spcAft>
              <a:buClr>
                <a:schemeClr val="lt1"/>
              </a:buClr>
              <a:buSzPts val="3000"/>
              <a:buChar char="▫"/>
              <a:defRPr sz="3000" i="1">
                <a:solidFill>
                  <a:schemeClr val="lt1"/>
                </a:solidFill>
              </a:defRPr>
            </a:lvl5pPr>
            <a:lvl6pPr marL="2743200" lvl="5" indent="-419100" rtl="0">
              <a:spcBef>
                <a:spcPts val="0"/>
              </a:spcBef>
              <a:spcAft>
                <a:spcPts val="0"/>
              </a:spcAft>
              <a:buClr>
                <a:schemeClr val="lt1"/>
              </a:buClr>
              <a:buSzPts val="3000"/>
              <a:buChar char="▫"/>
              <a:defRPr sz="3000" i="1">
                <a:solidFill>
                  <a:schemeClr val="lt1"/>
                </a:solidFill>
              </a:defRPr>
            </a:lvl6pPr>
            <a:lvl7pPr marL="3200400" lvl="6" indent="-419100" rtl="0">
              <a:spcBef>
                <a:spcPts val="0"/>
              </a:spcBef>
              <a:spcAft>
                <a:spcPts val="0"/>
              </a:spcAft>
              <a:buClr>
                <a:schemeClr val="lt1"/>
              </a:buClr>
              <a:buSzPts val="3000"/>
              <a:buChar char="●"/>
              <a:defRPr sz="3000" i="1">
                <a:solidFill>
                  <a:schemeClr val="lt1"/>
                </a:solidFill>
              </a:defRPr>
            </a:lvl7pPr>
            <a:lvl8pPr marL="3657600" lvl="7" indent="-419100" rtl="0">
              <a:spcBef>
                <a:spcPts val="0"/>
              </a:spcBef>
              <a:spcAft>
                <a:spcPts val="0"/>
              </a:spcAft>
              <a:buClr>
                <a:schemeClr val="lt1"/>
              </a:buClr>
              <a:buSzPts val="3000"/>
              <a:buChar char="○"/>
              <a:defRPr sz="3000" i="1">
                <a:solidFill>
                  <a:schemeClr val="lt1"/>
                </a:solidFill>
              </a:defRPr>
            </a:lvl8pPr>
            <a:lvl9pPr marL="4114800" lvl="8" indent="-419100">
              <a:spcBef>
                <a:spcPts val="0"/>
              </a:spcBef>
              <a:spcAft>
                <a:spcPts val="0"/>
              </a:spcAft>
              <a:buClr>
                <a:schemeClr val="lt1"/>
              </a:buClr>
              <a:buSzPts val="3000"/>
              <a:buChar char="■"/>
              <a:defRPr sz="3000" i="1">
                <a:solidFill>
                  <a:schemeClr val="lt1"/>
                </a:solidFill>
              </a:defRPr>
            </a:lvl9pPr>
          </a:lstStyle>
          <a:p>
            <a:endParaRPr/>
          </a:p>
        </p:txBody>
      </p:sp>
      <p:sp>
        <p:nvSpPr>
          <p:cNvPr id="1046" name="Google Shape;1046;p4"/>
          <p:cNvSpPr txBox="1"/>
          <p:nvPr/>
        </p:nvSpPr>
        <p:spPr>
          <a:xfrm>
            <a:off x="659925" y="414075"/>
            <a:ext cx="7524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0">
                <a:solidFill>
                  <a:schemeClr val="accent1"/>
                </a:solidFill>
                <a:latin typeface="Dosis"/>
                <a:ea typeface="Dosis"/>
                <a:cs typeface="Dosis"/>
                <a:sym typeface="Dosis"/>
              </a:rPr>
              <a:t>“</a:t>
            </a:r>
            <a:endParaRPr sz="12000">
              <a:solidFill>
                <a:schemeClr val="accent1"/>
              </a:solidFill>
              <a:latin typeface="Dosis"/>
              <a:ea typeface="Dosis"/>
              <a:cs typeface="Dosis"/>
              <a:sym typeface="Dosis"/>
            </a:endParaRPr>
          </a:p>
        </p:txBody>
      </p:sp>
      <p:sp>
        <p:nvSpPr>
          <p:cNvPr id="1047" name="Google Shape;1047;p4"/>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l" rtl="0">
              <a:spcBef>
                <a:spcPts val="0"/>
              </a:spcBef>
              <a:spcAft>
                <a:spcPts val="0"/>
              </a:spcAft>
              <a:buNone/>
            </a:pPr>
            <a:fld id="{00000000-1234-1234-1234-123412341234}" type="slidenum">
              <a:rPr lang="en"/>
              <a:t>‹#›</a:t>
            </a:fld>
            <a:endParaRPr/>
          </a:p>
        </p:txBody>
      </p:sp>
      <p:grpSp>
        <p:nvGrpSpPr>
          <p:cNvPr id="1048" name="Google Shape;1048;p4"/>
          <p:cNvGrpSpPr/>
          <p:nvPr/>
        </p:nvGrpSpPr>
        <p:grpSpPr>
          <a:xfrm rot="10800000">
            <a:off x="8705367" y="28698"/>
            <a:ext cx="410132" cy="5086302"/>
            <a:chOff x="836200" y="238125"/>
            <a:chExt cx="422425" cy="5238750"/>
          </a:xfrm>
        </p:grpSpPr>
        <p:sp>
          <p:nvSpPr>
            <p:cNvPr id="1049" name="Google Shape;1049;p4"/>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4"/>
          <p:cNvGrpSpPr/>
          <p:nvPr/>
        </p:nvGrpSpPr>
        <p:grpSpPr>
          <a:xfrm rot="10800000">
            <a:off x="6659535" y="28698"/>
            <a:ext cx="2309844" cy="5086302"/>
            <a:chOff x="986700" y="238125"/>
            <a:chExt cx="2379075" cy="5238750"/>
          </a:xfrm>
        </p:grpSpPr>
        <p:sp>
          <p:nvSpPr>
            <p:cNvPr id="1130" name="Google Shape;1130;p4"/>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 name="Google Shape;1249;p4"/>
          <p:cNvGrpSpPr/>
          <p:nvPr/>
        </p:nvGrpSpPr>
        <p:grpSpPr>
          <a:xfrm rot="10800000">
            <a:off x="6367294" y="28698"/>
            <a:ext cx="2017554" cy="5086302"/>
            <a:chOff x="1588750" y="238125"/>
            <a:chExt cx="2078025" cy="5238750"/>
          </a:xfrm>
        </p:grpSpPr>
        <p:sp>
          <p:nvSpPr>
            <p:cNvPr id="1250" name="Google Shape;1250;p4"/>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4"/>
          <p:cNvGrpSpPr/>
          <p:nvPr/>
        </p:nvGrpSpPr>
        <p:grpSpPr>
          <a:xfrm rot="10800000">
            <a:off x="6367294" y="28698"/>
            <a:ext cx="2309820" cy="5086302"/>
            <a:chOff x="1287725" y="238125"/>
            <a:chExt cx="2379050" cy="5238750"/>
          </a:xfrm>
        </p:grpSpPr>
        <p:sp>
          <p:nvSpPr>
            <p:cNvPr id="1460" name="Google Shape;1460;p4"/>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563"/>
        <p:cNvGrpSpPr/>
        <p:nvPr/>
      </p:nvGrpSpPr>
      <p:grpSpPr>
        <a:xfrm>
          <a:off x="0" y="0"/>
          <a:ext cx="0" cy="0"/>
          <a:chOff x="0" y="0"/>
          <a:chExt cx="0" cy="0"/>
        </a:xfrm>
      </p:grpSpPr>
      <p:sp>
        <p:nvSpPr>
          <p:cNvPr id="1564" name="Google Shape;1564;p5"/>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565" name="Google Shape;1565;p5"/>
          <p:cNvSpPr txBox="1">
            <a:spLocks noGrp="1"/>
          </p:cNvSpPr>
          <p:nvPr>
            <p:ph type="body" idx="1"/>
          </p:nvPr>
        </p:nvSpPr>
        <p:spPr>
          <a:xfrm>
            <a:off x="718300" y="1733550"/>
            <a:ext cx="6761100" cy="29805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1566" name="Google Shape;1566;p5"/>
          <p:cNvGrpSpPr/>
          <p:nvPr/>
        </p:nvGrpSpPr>
        <p:grpSpPr>
          <a:xfrm rot="10800000">
            <a:off x="8851487" y="28707"/>
            <a:ext cx="264012" cy="5086302"/>
            <a:chOff x="5307800" y="238125"/>
            <a:chExt cx="271925" cy="5238750"/>
          </a:xfrm>
        </p:grpSpPr>
        <p:sp>
          <p:nvSpPr>
            <p:cNvPr id="1567" name="Google Shape;1567;p5"/>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5"/>
          <p:cNvGrpSpPr/>
          <p:nvPr/>
        </p:nvGrpSpPr>
        <p:grpSpPr>
          <a:xfrm rot="10800000">
            <a:off x="7828571" y="28707"/>
            <a:ext cx="1140783" cy="5086302"/>
            <a:chOff x="5458325" y="238125"/>
            <a:chExt cx="1174975" cy="5238750"/>
          </a:xfrm>
        </p:grpSpPr>
        <p:sp>
          <p:nvSpPr>
            <p:cNvPr id="1625" name="Google Shape;1625;p5"/>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5"/>
          <p:cNvGrpSpPr/>
          <p:nvPr/>
        </p:nvGrpSpPr>
        <p:grpSpPr>
          <a:xfrm rot="10800000">
            <a:off x="7682451" y="28707"/>
            <a:ext cx="994639" cy="4940182"/>
            <a:chOff x="5759350" y="388625"/>
            <a:chExt cx="1024450" cy="5088250"/>
          </a:xfrm>
        </p:grpSpPr>
        <p:sp>
          <p:nvSpPr>
            <p:cNvPr id="1688" name="Google Shape;1688;p5"/>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9" name="Google Shape;1789;p5"/>
          <p:cNvGrpSpPr/>
          <p:nvPr/>
        </p:nvGrpSpPr>
        <p:grpSpPr>
          <a:xfrm rot="10800000">
            <a:off x="7682451" y="28707"/>
            <a:ext cx="1140783" cy="5086302"/>
            <a:chOff x="5608825" y="238125"/>
            <a:chExt cx="1174975" cy="5238750"/>
          </a:xfrm>
        </p:grpSpPr>
        <p:sp>
          <p:nvSpPr>
            <p:cNvPr id="1790" name="Google Shape;1790;p5"/>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0" name="Google Shape;1840;p5"/>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120"/>
        <p:cNvGrpSpPr/>
        <p:nvPr/>
      </p:nvGrpSpPr>
      <p:grpSpPr>
        <a:xfrm>
          <a:off x="0" y="0"/>
          <a:ext cx="0" cy="0"/>
          <a:chOff x="0" y="0"/>
          <a:chExt cx="0" cy="0"/>
        </a:xfrm>
      </p:grpSpPr>
      <p:sp>
        <p:nvSpPr>
          <p:cNvPr id="2121" name="Google Shape;2121;p7"/>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122" name="Google Shape;2122;p7"/>
          <p:cNvSpPr txBox="1">
            <a:spLocks noGrp="1"/>
          </p:cNvSpPr>
          <p:nvPr>
            <p:ph type="body" idx="1"/>
          </p:nvPr>
        </p:nvSpPr>
        <p:spPr>
          <a:xfrm>
            <a:off x="718300" y="1755475"/>
            <a:ext cx="2179200" cy="30942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123" name="Google Shape;2123;p7"/>
          <p:cNvSpPr txBox="1">
            <a:spLocks noGrp="1"/>
          </p:cNvSpPr>
          <p:nvPr>
            <p:ph type="body" idx="2"/>
          </p:nvPr>
        </p:nvSpPr>
        <p:spPr>
          <a:xfrm>
            <a:off x="3009263" y="1755475"/>
            <a:ext cx="2179200" cy="30942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124" name="Google Shape;2124;p7"/>
          <p:cNvSpPr txBox="1">
            <a:spLocks noGrp="1"/>
          </p:cNvSpPr>
          <p:nvPr>
            <p:ph type="body" idx="3"/>
          </p:nvPr>
        </p:nvSpPr>
        <p:spPr>
          <a:xfrm>
            <a:off x="5300226" y="1755475"/>
            <a:ext cx="2179200" cy="30942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125" name="Google Shape;2125;p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grpSp>
        <p:nvGrpSpPr>
          <p:cNvPr id="2126" name="Google Shape;2126;p7"/>
          <p:cNvGrpSpPr/>
          <p:nvPr/>
        </p:nvGrpSpPr>
        <p:grpSpPr>
          <a:xfrm rot="10800000">
            <a:off x="8851487" y="28707"/>
            <a:ext cx="264012" cy="5086302"/>
            <a:chOff x="5307800" y="238125"/>
            <a:chExt cx="271925" cy="5238750"/>
          </a:xfrm>
        </p:grpSpPr>
        <p:sp>
          <p:nvSpPr>
            <p:cNvPr id="2127" name="Google Shape;2127;p7"/>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4" name="Google Shape;2184;p7"/>
          <p:cNvGrpSpPr/>
          <p:nvPr/>
        </p:nvGrpSpPr>
        <p:grpSpPr>
          <a:xfrm rot="10800000">
            <a:off x="7828571" y="28707"/>
            <a:ext cx="1140783" cy="5086302"/>
            <a:chOff x="5458325" y="238125"/>
            <a:chExt cx="1174975" cy="5238750"/>
          </a:xfrm>
        </p:grpSpPr>
        <p:sp>
          <p:nvSpPr>
            <p:cNvPr id="2185" name="Google Shape;2185;p7"/>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7" name="Google Shape;2247;p7"/>
          <p:cNvGrpSpPr/>
          <p:nvPr/>
        </p:nvGrpSpPr>
        <p:grpSpPr>
          <a:xfrm rot="10800000">
            <a:off x="7682451" y="28707"/>
            <a:ext cx="994639" cy="4940182"/>
            <a:chOff x="5759350" y="388625"/>
            <a:chExt cx="1024450" cy="5088250"/>
          </a:xfrm>
        </p:grpSpPr>
        <p:sp>
          <p:nvSpPr>
            <p:cNvPr id="2248" name="Google Shape;2248;p7"/>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9" name="Google Shape;2349;p7"/>
          <p:cNvGrpSpPr/>
          <p:nvPr/>
        </p:nvGrpSpPr>
        <p:grpSpPr>
          <a:xfrm rot="10800000">
            <a:off x="7682451" y="28707"/>
            <a:ext cx="1140783" cy="5086302"/>
            <a:chOff x="5608825" y="238125"/>
            <a:chExt cx="1174975" cy="5238750"/>
          </a:xfrm>
        </p:grpSpPr>
        <p:sp>
          <p:nvSpPr>
            <p:cNvPr id="2350" name="Google Shape;2350;p7"/>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00"/>
        <p:cNvGrpSpPr/>
        <p:nvPr/>
      </p:nvGrpSpPr>
      <p:grpSpPr>
        <a:xfrm>
          <a:off x="0" y="0"/>
          <a:ext cx="0" cy="0"/>
          <a:chOff x="0" y="0"/>
          <a:chExt cx="0" cy="0"/>
        </a:xfrm>
      </p:grpSpPr>
      <p:sp>
        <p:nvSpPr>
          <p:cNvPr id="2401" name="Google Shape;2401;p8"/>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402" name="Google Shape;2402;p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grpSp>
        <p:nvGrpSpPr>
          <p:cNvPr id="2403" name="Google Shape;2403;p8"/>
          <p:cNvGrpSpPr/>
          <p:nvPr/>
        </p:nvGrpSpPr>
        <p:grpSpPr>
          <a:xfrm rot="10800000">
            <a:off x="8851487" y="28707"/>
            <a:ext cx="264012" cy="5086302"/>
            <a:chOff x="5307800" y="238125"/>
            <a:chExt cx="271925" cy="5238750"/>
          </a:xfrm>
        </p:grpSpPr>
        <p:sp>
          <p:nvSpPr>
            <p:cNvPr id="2404" name="Google Shape;2404;p8"/>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8"/>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8"/>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8"/>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8"/>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8"/>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8"/>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8"/>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8"/>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8"/>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8"/>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8"/>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8"/>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8"/>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8"/>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8"/>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8"/>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8"/>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8"/>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8"/>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8"/>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8"/>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8"/>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8"/>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8"/>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8"/>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8"/>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8"/>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8"/>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8"/>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8"/>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8"/>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8"/>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8"/>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8"/>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8"/>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8"/>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8"/>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8"/>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8"/>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8"/>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8"/>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8"/>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8"/>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8"/>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8"/>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8"/>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8"/>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8"/>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8"/>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8"/>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8"/>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8"/>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8"/>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8"/>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8"/>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8"/>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1" name="Google Shape;2461;p8"/>
          <p:cNvGrpSpPr/>
          <p:nvPr/>
        </p:nvGrpSpPr>
        <p:grpSpPr>
          <a:xfrm rot="10800000">
            <a:off x="7828571" y="28707"/>
            <a:ext cx="1140783" cy="5086302"/>
            <a:chOff x="5458325" y="238125"/>
            <a:chExt cx="1174975" cy="5238750"/>
          </a:xfrm>
        </p:grpSpPr>
        <p:sp>
          <p:nvSpPr>
            <p:cNvPr id="2462" name="Google Shape;2462;p8"/>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8"/>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8"/>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8"/>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8"/>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8"/>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8"/>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8"/>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8"/>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8"/>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8"/>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8"/>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8"/>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8"/>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8"/>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8"/>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8"/>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8"/>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8"/>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8"/>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8"/>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8"/>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8"/>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8"/>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8"/>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8"/>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8"/>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8"/>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8"/>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8"/>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8"/>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8"/>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8"/>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8"/>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8"/>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8"/>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8"/>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8"/>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8"/>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8"/>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8"/>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8"/>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8"/>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8"/>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8"/>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8"/>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8"/>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8"/>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8"/>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8"/>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8"/>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8"/>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8"/>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8"/>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8"/>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8"/>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8"/>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8"/>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8"/>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8"/>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8"/>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8"/>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4" name="Google Shape;2524;p8"/>
          <p:cNvGrpSpPr/>
          <p:nvPr/>
        </p:nvGrpSpPr>
        <p:grpSpPr>
          <a:xfrm rot="10800000">
            <a:off x="7682451" y="28707"/>
            <a:ext cx="994639" cy="4940182"/>
            <a:chOff x="5759350" y="388625"/>
            <a:chExt cx="1024450" cy="5088250"/>
          </a:xfrm>
        </p:grpSpPr>
        <p:sp>
          <p:nvSpPr>
            <p:cNvPr id="2525" name="Google Shape;2525;p8"/>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8"/>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8"/>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8"/>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8"/>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8"/>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8"/>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8"/>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8"/>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8"/>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8"/>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8"/>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8"/>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8"/>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8"/>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8"/>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8"/>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8"/>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8"/>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8"/>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8"/>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8"/>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8"/>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8"/>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8"/>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8"/>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8"/>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8"/>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8"/>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8"/>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8"/>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8"/>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8"/>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8"/>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8"/>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8"/>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8"/>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8"/>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8"/>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8"/>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8"/>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8"/>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8"/>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8"/>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8"/>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8"/>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8"/>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8"/>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8"/>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8"/>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8"/>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8"/>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8"/>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8"/>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8"/>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8"/>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8"/>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8"/>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8"/>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8"/>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8"/>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8"/>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8"/>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8"/>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8"/>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8"/>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8"/>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8"/>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8"/>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8"/>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8"/>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8"/>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8"/>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8"/>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8"/>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8"/>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8"/>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8"/>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8"/>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8"/>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8"/>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8"/>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8"/>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8"/>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8"/>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8"/>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8"/>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8"/>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8"/>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8"/>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8"/>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8"/>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8"/>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8"/>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8"/>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8"/>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8"/>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8"/>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8"/>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8"/>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8"/>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6" name="Google Shape;2626;p8"/>
          <p:cNvGrpSpPr/>
          <p:nvPr/>
        </p:nvGrpSpPr>
        <p:grpSpPr>
          <a:xfrm rot="10800000">
            <a:off x="7682451" y="28707"/>
            <a:ext cx="1140783" cy="5086302"/>
            <a:chOff x="5608825" y="238125"/>
            <a:chExt cx="1174975" cy="5238750"/>
          </a:xfrm>
        </p:grpSpPr>
        <p:sp>
          <p:nvSpPr>
            <p:cNvPr id="2627" name="Google Shape;2627;p8"/>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8"/>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8"/>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8"/>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8"/>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8"/>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8"/>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8"/>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8"/>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8"/>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8"/>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8"/>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8"/>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8"/>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8"/>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8"/>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8"/>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8"/>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8"/>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8"/>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8"/>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8"/>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8"/>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8"/>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8"/>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8"/>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8"/>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8"/>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8"/>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8"/>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8"/>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8"/>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8"/>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8"/>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8"/>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8"/>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8"/>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8"/>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8"/>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8"/>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8"/>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8"/>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8"/>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8"/>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8"/>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8"/>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8"/>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8"/>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8"/>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8"/>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54"/>
        <p:cNvGrpSpPr/>
        <p:nvPr/>
      </p:nvGrpSpPr>
      <p:grpSpPr>
        <a:xfrm>
          <a:off x="0" y="0"/>
          <a:ext cx="0" cy="0"/>
          <a:chOff x="0" y="0"/>
          <a:chExt cx="0" cy="0"/>
        </a:xfrm>
      </p:grpSpPr>
      <p:sp>
        <p:nvSpPr>
          <p:cNvPr id="2955" name="Google Shape;2955;p10"/>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grpSp>
        <p:nvGrpSpPr>
          <p:cNvPr id="2956" name="Google Shape;2956;p10"/>
          <p:cNvGrpSpPr/>
          <p:nvPr/>
        </p:nvGrpSpPr>
        <p:grpSpPr>
          <a:xfrm rot="10800000">
            <a:off x="8851487" y="28707"/>
            <a:ext cx="264012" cy="5086302"/>
            <a:chOff x="5307800" y="238125"/>
            <a:chExt cx="271925" cy="5238750"/>
          </a:xfrm>
        </p:grpSpPr>
        <p:sp>
          <p:nvSpPr>
            <p:cNvPr id="2957" name="Google Shape;2957;p10"/>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0"/>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0"/>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0"/>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0"/>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0"/>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0"/>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0"/>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0"/>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0"/>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0"/>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0"/>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0"/>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0"/>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0"/>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0"/>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0"/>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0"/>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0"/>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0"/>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0"/>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0"/>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0"/>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0"/>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0"/>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0"/>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0"/>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0"/>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0"/>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0"/>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0"/>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0"/>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0"/>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0"/>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0"/>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0"/>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0"/>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0"/>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0"/>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0"/>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0"/>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0"/>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0"/>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0"/>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0"/>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0"/>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0"/>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0"/>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0"/>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0"/>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0"/>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0"/>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0"/>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0"/>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0"/>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0"/>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0"/>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4" name="Google Shape;3014;p10"/>
          <p:cNvGrpSpPr/>
          <p:nvPr/>
        </p:nvGrpSpPr>
        <p:grpSpPr>
          <a:xfrm rot="10800000">
            <a:off x="7828571" y="28707"/>
            <a:ext cx="1140783" cy="5086302"/>
            <a:chOff x="5458325" y="238125"/>
            <a:chExt cx="1174975" cy="5238750"/>
          </a:xfrm>
        </p:grpSpPr>
        <p:sp>
          <p:nvSpPr>
            <p:cNvPr id="3015" name="Google Shape;3015;p10"/>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0"/>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0"/>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0"/>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0"/>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0"/>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0"/>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0"/>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0"/>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0"/>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0"/>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0"/>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0"/>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0"/>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0"/>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0"/>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0"/>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0"/>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0"/>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0"/>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0"/>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0"/>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0"/>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0"/>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0"/>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0"/>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0"/>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0"/>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0"/>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0"/>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0"/>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0"/>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0"/>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0"/>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0"/>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0"/>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0"/>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0"/>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0"/>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0"/>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0"/>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0"/>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0"/>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0"/>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0"/>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0"/>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0"/>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0"/>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0"/>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0"/>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0"/>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0"/>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0"/>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0"/>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0"/>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0"/>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0"/>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0"/>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0"/>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0"/>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0"/>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0"/>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7" name="Google Shape;3077;p10"/>
          <p:cNvGrpSpPr/>
          <p:nvPr/>
        </p:nvGrpSpPr>
        <p:grpSpPr>
          <a:xfrm rot="10800000">
            <a:off x="7682451" y="28707"/>
            <a:ext cx="994639" cy="4940182"/>
            <a:chOff x="5759350" y="388625"/>
            <a:chExt cx="1024450" cy="5088250"/>
          </a:xfrm>
        </p:grpSpPr>
        <p:sp>
          <p:nvSpPr>
            <p:cNvPr id="3078" name="Google Shape;3078;p10"/>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0"/>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0"/>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0"/>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0"/>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0"/>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0"/>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0"/>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0"/>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0"/>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0"/>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0"/>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0"/>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0"/>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0"/>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0"/>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0"/>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0"/>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0"/>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0"/>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0"/>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0"/>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0"/>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0"/>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0"/>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0"/>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0"/>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0"/>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0"/>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0"/>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0"/>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0"/>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0"/>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0"/>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0"/>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0"/>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0"/>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0"/>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0"/>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0"/>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0"/>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0"/>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0"/>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0"/>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0"/>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0"/>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0"/>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0"/>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0"/>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0"/>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0"/>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0"/>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0"/>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0"/>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0"/>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0"/>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0"/>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0"/>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0"/>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0"/>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0"/>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0"/>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0"/>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0"/>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0"/>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0"/>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0"/>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0"/>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0"/>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0"/>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0"/>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0"/>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0"/>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0"/>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0"/>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0"/>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0"/>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0"/>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0"/>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0"/>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0"/>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0"/>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0"/>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0"/>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0"/>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0"/>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0"/>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0"/>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0"/>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0"/>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0"/>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0"/>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0"/>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0"/>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0"/>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0"/>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0"/>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0"/>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0"/>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0"/>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0"/>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9" name="Google Shape;3179;p10"/>
          <p:cNvGrpSpPr/>
          <p:nvPr/>
        </p:nvGrpSpPr>
        <p:grpSpPr>
          <a:xfrm rot="10800000">
            <a:off x="7682451" y="28707"/>
            <a:ext cx="1140783" cy="5086302"/>
            <a:chOff x="5608825" y="238125"/>
            <a:chExt cx="1174975" cy="5238750"/>
          </a:xfrm>
        </p:grpSpPr>
        <p:sp>
          <p:nvSpPr>
            <p:cNvPr id="3180" name="Google Shape;3180;p10"/>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0"/>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0"/>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0"/>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0"/>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0"/>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0"/>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0"/>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0"/>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0"/>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0"/>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0"/>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0"/>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0"/>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0"/>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0"/>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0"/>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0"/>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0"/>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0"/>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0"/>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0"/>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0"/>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0"/>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0"/>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0"/>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0"/>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0"/>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0"/>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0"/>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0"/>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0"/>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0"/>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0"/>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0"/>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0"/>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0"/>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0"/>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0"/>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0"/>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0"/>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0"/>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0"/>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0"/>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0"/>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0"/>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0"/>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0"/>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0"/>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0"/>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dark">
  <p:cSld name="BLANK_1">
    <p:bg>
      <p:bgPr>
        <a:solidFill>
          <a:schemeClr val="accent5"/>
        </a:solidFill>
        <a:effectLst/>
      </p:bgPr>
    </p:bg>
    <p:spTree>
      <p:nvGrpSpPr>
        <p:cNvPr id="1" name="Shape 3230"/>
        <p:cNvGrpSpPr/>
        <p:nvPr/>
      </p:nvGrpSpPr>
      <p:grpSpPr>
        <a:xfrm>
          <a:off x="0" y="0"/>
          <a:ext cx="0" cy="0"/>
          <a:chOff x="0" y="0"/>
          <a:chExt cx="0" cy="0"/>
        </a:xfrm>
      </p:grpSpPr>
      <p:grpSp>
        <p:nvGrpSpPr>
          <p:cNvPr id="3231" name="Google Shape;3231;p11"/>
          <p:cNvGrpSpPr/>
          <p:nvPr/>
        </p:nvGrpSpPr>
        <p:grpSpPr>
          <a:xfrm rot="10800000">
            <a:off x="8851487" y="28707"/>
            <a:ext cx="264012" cy="5086302"/>
            <a:chOff x="5307800" y="238125"/>
            <a:chExt cx="271925" cy="5238750"/>
          </a:xfrm>
        </p:grpSpPr>
        <p:sp>
          <p:nvSpPr>
            <p:cNvPr id="3232" name="Google Shape;3232;p11"/>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1"/>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1"/>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1"/>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1"/>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1"/>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1"/>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1"/>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1"/>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1"/>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1"/>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1"/>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1"/>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1"/>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1"/>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1"/>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1"/>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1"/>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1"/>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1"/>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1"/>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1"/>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1"/>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1"/>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1"/>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1"/>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1"/>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1"/>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1"/>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1"/>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1"/>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1"/>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1"/>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1"/>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1"/>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1"/>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1"/>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1"/>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1"/>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1"/>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1"/>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1"/>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1"/>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1"/>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1"/>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1"/>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1"/>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1"/>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1"/>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1"/>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1"/>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1"/>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1"/>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1"/>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1"/>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1"/>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1"/>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9" name="Google Shape;3289;p11"/>
          <p:cNvGrpSpPr/>
          <p:nvPr/>
        </p:nvGrpSpPr>
        <p:grpSpPr>
          <a:xfrm rot="10800000">
            <a:off x="7828571" y="28707"/>
            <a:ext cx="1140783" cy="5086302"/>
            <a:chOff x="5458325" y="238125"/>
            <a:chExt cx="1174975" cy="5238750"/>
          </a:xfrm>
        </p:grpSpPr>
        <p:sp>
          <p:nvSpPr>
            <p:cNvPr id="3290" name="Google Shape;3290;p11"/>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1"/>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1"/>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1"/>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1"/>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1"/>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1"/>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1"/>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1"/>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1"/>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1"/>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1"/>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1"/>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1"/>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1"/>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1"/>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1"/>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1"/>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1"/>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1"/>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1"/>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1"/>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1"/>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1"/>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1"/>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1"/>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1"/>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1"/>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1"/>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1"/>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1"/>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1"/>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1"/>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1"/>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1"/>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1"/>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1"/>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1"/>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1"/>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1"/>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1"/>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1"/>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1"/>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1"/>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1"/>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1"/>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1"/>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1"/>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1"/>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1"/>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1"/>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1"/>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1"/>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1"/>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1"/>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1"/>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1"/>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1"/>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1"/>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1"/>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1"/>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1"/>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2" name="Google Shape;3352;p11"/>
          <p:cNvGrpSpPr/>
          <p:nvPr/>
        </p:nvGrpSpPr>
        <p:grpSpPr>
          <a:xfrm rot="10800000">
            <a:off x="7682451" y="28707"/>
            <a:ext cx="994639" cy="4940182"/>
            <a:chOff x="5759350" y="388625"/>
            <a:chExt cx="1024450" cy="5088250"/>
          </a:xfrm>
        </p:grpSpPr>
        <p:sp>
          <p:nvSpPr>
            <p:cNvPr id="3353" name="Google Shape;3353;p11"/>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1"/>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1"/>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1"/>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1"/>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1"/>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1"/>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1"/>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1"/>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1"/>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1"/>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1"/>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1"/>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1"/>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1"/>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1"/>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1"/>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1"/>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1"/>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1"/>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1"/>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1"/>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1"/>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1"/>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1"/>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1"/>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1"/>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1"/>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1"/>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1"/>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1"/>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1"/>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1"/>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1"/>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1"/>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1"/>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1"/>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1"/>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1"/>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1"/>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1"/>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1"/>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1"/>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1"/>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1"/>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1"/>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1"/>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1"/>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1"/>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1"/>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1"/>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1"/>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1"/>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1"/>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1"/>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1"/>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1"/>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1"/>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1"/>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1"/>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1"/>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1"/>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1"/>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1"/>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1"/>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1"/>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1"/>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1"/>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1"/>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1"/>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1"/>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1"/>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1"/>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1"/>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1"/>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1"/>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1"/>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1"/>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1"/>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1"/>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1"/>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1"/>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1"/>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1"/>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1"/>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1"/>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1"/>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1"/>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1"/>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1"/>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1"/>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1"/>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1"/>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1"/>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1"/>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1"/>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1"/>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1"/>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1"/>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1"/>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1"/>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4" name="Google Shape;3454;p11"/>
          <p:cNvGrpSpPr/>
          <p:nvPr/>
        </p:nvGrpSpPr>
        <p:grpSpPr>
          <a:xfrm rot="10800000">
            <a:off x="7682451" y="28707"/>
            <a:ext cx="1140783" cy="5086302"/>
            <a:chOff x="5608825" y="238125"/>
            <a:chExt cx="1174975" cy="5238750"/>
          </a:xfrm>
        </p:grpSpPr>
        <p:sp>
          <p:nvSpPr>
            <p:cNvPr id="3455" name="Google Shape;3455;p11"/>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1"/>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1"/>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1"/>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1"/>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1"/>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1"/>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1"/>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1"/>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1"/>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1"/>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1"/>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1"/>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1"/>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1"/>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1"/>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1"/>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1"/>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1"/>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1"/>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1"/>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1"/>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1"/>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1"/>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1"/>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1"/>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1"/>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1"/>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1"/>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1"/>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1"/>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1"/>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1"/>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1"/>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1"/>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1"/>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1"/>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1"/>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1"/>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1"/>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1"/>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1"/>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1"/>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1"/>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1"/>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1"/>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1"/>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1"/>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1"/>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1"/>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5" name="Google Shape;3505;p1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solidFill>
                  <a:schemeClr val="accent2"/>
                </a:solidFill>
              </a:defRPr>
            </a:lvl1pPr>
            <a:lvl2pPr lvl="1">
              <a:buNone/>
              <a:defRPr>
                <a:solidFill>
                  <a:schemeClr val="accent2"/>
                </a:solidFill>
              </a:defRPr>
            </a:lvl2pPr>
            <a:lvl3pPr lvl="2">
              <a:buNone/>
              <a:defRPr>
                <a:solidFill>
                  <a:schemeClr val="accent2"/>
                </a:solidFill>
              </a:defRPr>
            </a:lvl3pPr>
            <a:lvl4pPr lvl="3">
              <a:buNone/>
              <a:defRPr>
                <a:solidFill>
                  <a:schemeClr val="accent2"/>
                </a:solidFill>
              </a:defRPr>
            </a:lvl4pPr>
            <a:lvl5pPr lvl="4">
              <a:buNone/>
              <a:defRPr>
                <a:solidFill>
                  <a:schemeClr val="accent2"/>
                </a:solidFill>
              </a:defRPr>
            </a:lvl5pPr>
            <a:lvl6pPr lvl="5">
              <a:buNone/>
              <a:defRPr>
                <a:solidFill>
                  <a:schemeClr val="accent2"/>
                </a:solidFill>
              </a:defRPr>
            </a:lvl6pPr>
            <a:lvl7pPr lvl="6">
              <a:buNone/>
              <a:defRPr>
                <a:solidFill>
                  <a:schemeClr val="accent2"/>
                </a:solidFill>
              </a:defRPr>
            </a:lvl7pPr>
            <a:lvl8pPr lvl="7">
              <a:buNone/>
              <a:defRPr>
                <a:solidFill>
                  <a:schemeClr val="accent2"/>
                </a:solidFill>
              </a:defRPr>
            </a:lvl8pPr>
            <a:lvl9pPr lvl="8">
              <a:buNone/>
              <a:defRPr>
                <a:solidFill>
                  <a:schemeClr val="accent2"/>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4C8C3-9147-4C44-B3A6-2DEAB4D91CDB}"/>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ZA"/>
          </a:p>
        </p:txBody>
      </p:sp>
      <p:sp>
        <p:nvSpPr>
          <p:cNvPr id="3" name="Subtitle 2">
            <a:extLst>
              <a:ext uri="{FF2B5EF4-FFF2-40B4-BE49-F238E27FC236}">
                <a16:creationId xmlns:a16="http://schemas.microsoft.com/office/drawing/2014/main" id="{CD55A28F-B127-4DCA-8BB3-C03A3EB27CC1}"/>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22E57936-1144-4070-8FEF-59A4943FF22A}"/>
              </a:ext>
            </a:extLst>
          </p:cNvPr>
          <p:cNvSpPr>
            <a:spLocks noGrp="1"/>
          </p:cNvSpPr>
          <p:nvPr>
            <p:ph type="dt" sz="half" idx="10"/>
          </p:nvPr>
        </p:nvSpPr>
        <p:spPr/>
        <p:txBody>
          <a:bodyPr/>
          <a:lstStyle/>
          <a:p>
            <a:fld id="{4FB9C9C1-E1F7-4128-A82B-26591180E3EE}" type="datetimeFigureOut">
              <a:rPr lang="en-ZA" smtClean="0"/>
              <a:t>2020/07/01</a:t>
            </a:fld>
            <a:endParaRPr lang="en-ZA"/>
          </a:p>
        </p:txBody>
      </p:sp>
      <p:sp>
        <p:nvSpPr>
          <p:cNvPr id="5" name="Footer Placeholder 4">
            <a:extLst>
              <a:ext uri="{FF2B5EF4-FFF2-40B4-BE49-F238E27FC236}">
                <a16:creationId xmlns:a16="http://schemas.microsoft.com/office/drawing/2014/main" id="{45DE259B-7B17-42D0-A83B-55D019058EA3}"/>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F60BCF0D-F2D1-4288-8E4E-3183F2C7D15F}"/>
              </a:ext>
            </a:extLst>
          </p:cNvPr>
          <p:cNvSpPr>
            <a:spLocks noGrp="1"/>
          </p:cNvSpPr>
          <p:nvPr>
            <p:ph type="sldNum" sz="quarter" idx="12"/>
          </p:nvPr>
        </p:nvSpPr>
        <p:spPr/>
        <p:txBody>
          <a:bodyPr/>
          <a:lstStyle/>
          <a:p>
            <a:fld id="{DC9F421D-A60B-4276-B4C7-AA7F6A32D2CC}" type="slidenum">
              <a:rPr lang="en-ZA" smtClean="0"/>
              <a:t>‹#›</a:t>
            </a:fld>
            <a:endParaRPr lang="en-ZA"/>
          </a:p>
        </p:txBody>
      </p:sp>
    </p:spTree>
    <p:extLst>
      <p:ext uri="{BB962C8B-B14F-4D97-AF65-F5344CB8AC3E}">
        <p14:creationId xmlns:p14="http://schemas.microsoft.com/office/powerpoint/2010/main" val="1170656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8300" y="739375"/>
            <a:ext cx="67611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1pPr>
            <a:lvl2pPr lvl="1">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2pPr>
            <a:lvl3pPr lvl="2">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3pPr>
            <a:lvl4pPr lvl="3">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4pPr>
            <a:lvl5pPr lvl="4">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5pPr>
            <a:lvl6pPr lvl="5">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6pPr>
            <a:lvl7pPr lvl="6">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7pPr>
            <a:lvl8pPr lvl="7">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8pPr>
            <a:lvl9pPr lvl="8">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9pPr>
          </a:lstStyle>
          <a:p>
            <a:endParaRPr/>
          </a:p>
        </p:txBody>
      </p:sp>
      <p:sp>
        <p:nvSpPr>
          <p:cNvPr id="7" name="Google Shape;7;p1"/>
          <p:cNvSpPr txBox="1">
            <a:spLocks noGrp="1"/>
          </p:cNvSpPr>
          <p:nvPr>
            <p:ph type="body" idx="1"/>
          </p:nvPr>
        </p:nvSpPr>
        <p:spPr>
          <a:xfrm>
            <a:off x="718300" y="1733550"/>
            <a:ext cx="6761100" cy="29805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1pPr>
            <a:lvl2pPr marL="914400" lvl="1" indent="-381000">
              <a:spcBef>
                <a:spcPts val="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2pPr>
            <a:lvl3pPr marL="1371600" lvl="2" indent="-381000">
              <a:spcBef>
                <a:spcPts val="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3pPr>
            <a:lvl4pPr marL="1828800" lvl="3"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4pPr>
            <a:lvl5pPr marL="2286000" lvl="4"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5pPr>
            <a:lvl6pPr marL="2743200" lvl="5"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6pPr>
            <a:lvl7pPr marL="3200400" lvl="6"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7pPr>
            <a:lvl8pPr marL="3657600" lvl="7"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8pPr>
            <a:lvl9pPr marL="4114800" lvl="8"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9pPr>
          </a:lstStyle>
          <a:p>
            <a:endParaRPr/>
          </a:p>
        </p:txBody>
      </p:sp>
      <p:sp>
        <p:nvSpPr>
          <p:cNvPr id="8" name="Google Shape;8;p1"/>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lvl1pPr lvl="0">
              <a:buNone/>
              <a:defRPr sz="1200">
                <a:solidFill>
                  <a:schemeClr val="dk2"/>
                </a:solidFill>
                <a:latin typeface="Dosis ExtraLight"/>
                <a:ea typeface="Dosis ExtraLight"/>
                <a:cs typeface="Dosis ExtraLight"/>
                <a:sym typeface="Dosis ExtraLight"/>
              </a:defRPr>
            </a:lvl1pPr>
            <a:lvl2pPr lvl="1">
              <a:buNone/>
              <a:defRPr sz="1200">
                <a:solidFill>
                  <a:schemeClr val="dk2"/>
                </a:solidFill>
                <a:latin typeface="Dosis ExtraLight"/>
                <a:ea typeface="Dosis ExtraLight"/>
                <a:cs typeface="Dosis ExtraLight"/>
                <a:sym typeface="Dosis ExtraLight"/>
              </a:defRPr>
            </a:lvl2pPr>
            <a:lvl3pPr lvl="2">
              <a:buNone/>
              <a:defRPr sz="1200">
                <a:solidFill>
                  <a:schemeClr val="dk2"/>
                </a:solidFill>
                <a:latin typeface="Dosis ExtraLight"/>
                <a:ea typeface="Dosis ExtraLight"/>
                <a:cs typeface="Dosis ExtraLight"/>
                <a:sym typeface="Dosis ExtraLight"/>
              </a:defRPr>
            </a:lvl3pPr>
            <a:lvl4pPr lvl="3">
              <a:buNone/>
              <a:defRPr sz="1200">
                <a:solidFill>
                  <a:schemeClr val="dk2"/>
                </a:solidFill>
                <a:latin typeface="Dosis ExtraLight"/>
                <a:ea typeface="Dosis ExtraLight"/>
                <a:cs typeface="Dosis ExtraLight"/>
                <a:sym typeface="Dosis ExtraLight"/>
              </a:defRPr>
            </a:lvl4pPr>
            <a:lvl5pPr lvl="4">
              <a:buNone/>
              <a:defRPr sz="1200">
                <a:solidFill>
                  <a:schemeClr val="dk2"/>
                </a:solidFill>
                <a:latin typeface="Dosis ExtraLight"/>
                <a:ea typeface="Dosis ExtraLight"/>
                <a:cs typeface="Dosis ExtraLight"/>
                <a:sym typeface="Dosis ExtraLight"/>
              </a:defRPr>
            </a:lvl5pPr>
            <a:lvl6pPr lvl="5">
              <a:buNone/>
              <a:defRPr sz="1200">
                <a:solidFill>
                  <a:schemeClr val="dk2"/>
                </a:solidFill>
                <a:latin typeface="Dosis ExtraLight"/>
                <a:ea typeface="Dosis ExtraLight"/>
                <a:cs typeface="Dosis ExtraLight"/>
                <a:sym typeface="Dosis ExtraLight"/>
              </a:defRPr>
            </a:lvl6pPr>
            <a:lvl7pPr lvl="6">
              <a:buNone/>
              <a:defRPr sz="1200">
                <a:solidFill>
                  <a:schemeClr val="dk2"/>
                </a:solidFill>
                <a:latin typeface="Dosis ExtraLight"/>
                <a:ea typeface="Dosis ExtraLight"/>
                <a:cs typeface="Dosis ExtraLight"/>
                <a:sym typeface="Dosis ExtraLight"/>
              </a:defRPr>
            </a:lvl7pPr>
            <a:lvl8pPr lvl="7">
              <a:buNone/>
              <a:defRPr sz="1200">
                <a:solidFill>
                  <a:schemeClr val="dk2"/>
                </a:solidFill>
                <a:latin typeface="Dosis ExtraLight"/>
                <a:ea typeface="Dosis ExtraLight"/>
                <a:cs typeface="Dosis ExtraLight"/>
                <a:sym typeface="Dosis ExtraLight"/>
              </a:defRPr>
            </a:lvl8pPr>
            <a:lvl9pPr lvl="8">
              <a:buNone/>
              <a:defRPr sz="1200">
                <a:solidFill>
                  <a:schemeClr val="dk2"/>
                </a:solidFill>
                <a:latin typeface="Dosis ExtraLight"/>
                <a:ea typeface="Dosis ExtraLight"/>
                <a:cs typeface="Dosis ExtraLight"/>
                <a:sym typeface="Dosis ExtraLight"/>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4" r:id="rId5"/>
    <p:sldLayoutId id="2147483656" r:id="rId6"/>
    <p:sldLayoutId id="2147483657" r:id="rId7"/>
    <p:sldLayoutId id="2147483660"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35"/>
        <p:cNvGrpSpPr/>
        <p:nvPr/>
      </p:nvGrpSpPr>
      <p:grpSpPr>
        <a:xfrm>
          <a:off x="0" y="0"/>
          <a:ext cx="0" cy="0"/>
          <a:chOff x="0" y="0"/>
          <a:chExt cx="0" cy="0"/>
        </a:xfrm>
      </p:grpSpPr>
      <p:sp>
        <p:nvSpPr>
          <p:cNvPr id="3836" name="Google Shape;3836;p13"/>
          <p:cNvSpPr txBox="1">
            <a:spLocks noGrp="1"/>
          </p:cNvSpPr>
          <p:nvPr>
            <p:ph type="ctrTitle"/>
          </p:nvPr>
        </p:nvSpPr>
        <p:spPr>
          <a:xfrm>
            <a:off x="412595" y="2739581"/>
            <a:ext cx="3482898"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ZA" sz="8000" dirty="0" err="1">
                <a:effectLst>
                  <a:outerShdw blurRad="38100" dist="38100" dir="2700000" algn="tl">
                    <a:srgbClr val="000000">
                      <a:alpha val="43137"/>
                    </a:srgbClr>
                  </a:outerShdw>
                </a:effectLst>
              </a:rPr>
              <a:t>SigMoid</a:t>
            </a:r>
            <a:endParaRPr sz="8000" dirty="0">
              <a:effectLst>
                <a:outerShdw blurRad="38100" dist="38100" dir="2700000" algn="tl">
                  <a:srgbClr val="000000">
                    <a:alpha val="43137"/>
                  </a:srgbClr>
                </a:outerShdw>
              </a:effectLst>
            </a:endParaRPr>
          </a:p>
        </p:txBody>
      </p:sp>
      <p:sp>
        <p:nvSpPr>
          <p:cNvPr id="3" name="Google Shape;3836;p13">
            <a:extLst>
              <a:ext uri="{FF2B5EF4-FFF2-40B4-BE49-F238E27FC236}">
                <a16:creationId xmlns:a16="http://schemas.microsoft.com/office/drawing/2014/main" id="{F315394A-13CF-4B58-8BD9-6A828D2A75A6}"/>
              </a:ext>
            </a:extLst>
          </p:cNvPr>
          <p:cNvSpPr txBox="1">
            <a:spLocks/>
          </p:cNvSpPr>
          <p:nvPr/>
        </p:nvSpPr>
        <p:spPr>
          <a:xfrm>
            <a:off x="412595" y="4041790"/>
            <a:ext cx="3482898" cy="659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1pPr>
            <a:lvl2pPr marR="0" lvl="1"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2pPr>
            <a:lvl3pPr marR="0" lvl="2"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3pPr>
            <a:lvl4pPr marR="0" lvl="3"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4pPr>
            <a:lvl5pPr marR="0" lvl="4"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5pPr>
            <a:lvl6pPr marR="0" lvl="5"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6pPr>
            <a:lvl7pPr marR="0" lvl="6"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7pPr>
            <a:lvl8pPr marR="0" lvl="7"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8pPr>
            <a:lvl9pPr marR="0" lvl="8"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9pPr>
          </a:lstStyle>
          <a:p>
            <a:r>
              <a:rPr lang="en-ZA" sz="3200" dirty="0">
                <a:effectLst>
                  <a:outerShdw blurRad="38100" dist="38100" dir="2700000" algn="tl">
                    <a:srgbClr val="000000">
                      <a:alpha val="43137"/>
                    </a:srgbClr>
                  </a:outerShdw>
                </a:effectLst>
              </a:rPr>
              <a:t>Impacting the World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29"/>
        <p:cNvGrpSpPr/>
        <p:nvPr/>
      </p:nvGrpSpPr>
      <p:grpSpPr>
        <a:xfrm>
          <a:off x="0" y="0"/>
          <a:ext cx="0" cy="0"/>
          <a:chOff x="0" y="0"/>
          <a:chExt cx="0" cy="0"/>
        </a:xfrm>
      </p:grpSpPr>
      <p:sp>
        <p:nvSpPr>
          <p:cNvPr id="4030" name="Google Shape;4030;p35"/>
          <p:cNvSpPr/>
          <p:nvPr/>
        </p:nvSpPr>
        <p:spPr>
          <a:xfrm>
            <a:off x="3388400" y="1109269"/>
            <a:ext cx="3855147" cy="3001276"/>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3B55"/>
          </a:solidFill>
          <a:ln w="9525" cap="flat" cmpd="sng">
            <a:solidFill>
              <a:srgbClr val="0B87A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35"/>
          <p:cNvSpPr/>
          <p:nvPr/>
        </p:nvSpPr>
        <p:spPr>
          <a:xfrm>
            <a:off x="3549725" y="1268650"/>
            <a:ext cx="3532500" cy="225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80BFB7"/>
                </a:solidFill>
                <a:latin typeface="Titillium Web Light"/>
                <a:ea typeface="Titillium Web Light"/>
                <a:cs typeface="Titillium Web Light"/>
                <a:sym typeface="Titillium Web Light"/>
              </a:rPr>
              <a:t>Place your screenshot here</a:t>
            </a:r>
            <a:endParaRPr sz="1000">
              <a:solidFill>
                <a:srgbClr val="80BFB7"/>
              </a:solidFill>
              <a:latin typeface="Titillium Web Light"/>
              <a:ea typeface="Titillium Web Light"/>
              <a:cs typeface="Titillium Web Light"/>
              <a:sym typeface="Titillium Web Light"/>
            </a:endParaRPr>
          </a:p>
        </p:txBody>
      </p:sp>
      <p:sp>
        <p:nvSpPr>
          <p:cNvPr id="4032" name="Google Shape;4032;p35"/>
          <p:cNvSpPr txBox="1">
            <a:spLocks noGrp="1"/>
          </p:cNvSpPr>
          <p:nvPr>
            <p:ph type="body" idx="4294967295"/>
          </p:nvPr>
        </p:nvSpPr>
        <p:spPr>
          <a:xfrm>
            <a:off x="479378" y="893700"/>
            <a:ext cx="2747700" cy="33561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ZA" sz="3000" dirty="0">
                <a:solidFill>
                  <a:srgbClr val="0B87A1"/>
                </a:solidFill>
                <a:latin typeface="Dosis ExtraLight"/>
                <a:ea typeface="Dosis ExtraLight"/>
                <a:cs typeface="Dosis ExtraLight"/>
                <a:sym typeface="Dosis ExtraLight"/>
              </a:rPr>
              <a:t>STREAMLIT</a:t>
            </a:r>
          </a:p>
          <a:p>
            <a:pPr marL="0" lvl="0" indent="0" algn="l" rtl="0">
              <a:spcBef>
                <a:spcPts val="600"/>
              </a:spcBef>
              <a:spcAft>
                <a:spcPts val="0"/>
              </a:spcAft>
              <a:buNone/>
            </a:pPr>
            <a:r>
              <a:rPr lang="en-ZA" sz="3000" dirty="0">
                <a:solidFill>
                  <a:srgbClr val="0B87A1"/>
                </a:solidFill>
                <a:latin typeface="Dosis ExtraLight"/>
                <a:ea typeface="Dosis ExtraLight"/>
                <a:cs typeface="Dosis ExtraLight"/>
                <a:sym typeface="Dosis ExtraLight"/>
              </a:rPr>
              <a:t>WEB APP</a:t>
            </a:r>
          </a:p>
          <a:p>
            <a:pPr marL="0" lvl="0" indent="0" algn="l" rtl="0">
              <a:spcBef>
                <a:spcPts val="600"/>
              </a:spcBef>
              <a:spcAft>
                <a:spcPts val="0"/>
              </a:spcAft>
              <a:buNone/>
            </a:pPr>
            <a:r>
              <a:rPr lang="en-ZA" sz="1800" dirty="0"/>
              <a:t>Predict tweet sentiments and explore data insights with our user-friendly app </a:t>
            </a:r>
          </a:p>
        </p:txBody>
      </p:sp>
      <p:pic>
        <p:nvPicPr>
          <p:cNvPr id="6" name="Picture 5">
            <a:extLst>
              <a:ext uri="{FF2B5EF4-FFF2-40B4-BE49-F238E27FC236}">
                <a16:creationId xmlns:a16="http://schemas.microsoft.com/office/drawing/2014/main" id="{36DE0583-AF5C-4A11-80B0-79D8AD29B001}"/>
              </a:ext>
            </a:extLst>
          </p:cNvPr>
          <p:cNvPicPr>
            <a:picLocks noChangeAspect="1"/>
          </p:cNvPicPr>
          <p:nvPr/>
        </p:nvPicPr>
        <p:blipFill rotWithShape="1">
          <a:blip r:embed="rId3"/>
          <a:srcRect l="35625" t="9630" r="14271" b="33592"/>
          <a:stretch/>
        </p:blipFill>
        <p:spPr>
          <a:xfrm>
            <a:off x="3549725" y="1263570"/>
            <a:ext cx="3538743" cy="225569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37677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0C4A97-6B70-4F55-A9A1-7D8395FA4F3F}"/>
              </a:ext>
            </a:extLst>
          </p:cNvPr>
          <p:cNvPicPr>
            <a:picLocks noChangeAspect="1"/>
          </p:cNvPicPr>
          <p:nvPr/>
        </p:nvPicPr>
        <p:blipFill rotWithShape="1">
          <a:blip r:embed="rId2"/>
          <a:srcRect/>
          <a:stretch/>
        </p:blipFill>
        <p:spPr>
          <a:xfrm>
            <a:off x="0" y="0"/>
            <a:ext cx="9144000" cy="5143500"/>
          </a:xfrm>
          <a:prstGeom prst="rect">
            <a:avLst/>
          </a:prstGeom>
        </p:spPr>
      </p:pic>
      <p:sp>
        <p:nvSpPr>
          <p:cNvPr id="7" name="Rectangle 6">
            <a:extLst>
              <a:ext uri="{FF2B5EF4-FFF2-40B4-BE49-F238E27FC236}">
                <a16:creationId xmlns:a16="http://schemas.microsoft.com/office/drawing/2014/main" id="{B488363E-8431-4D80-BEB5-C732CFFA4DF8}"/>
              </a:ext>
            </a:extLst>
          </p:cNvPr>
          <p:cNvSpPr/>
          <p:nvPr/>
        </p:nvSpPr>
        <p:spPr>
          <a:xfrm>
            <a:off x="0" y="4905570"/>
            <a:ext cx="9144000" cy="237931"/>
          </a:xfrm>
          <a:prstGeom prst="rect">
            <a:avLst/>
          </a:prstGeom>
          <a:solidFill>
            <a:srgbClr val="476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50"/>
          </a:p>
        </p:txBody>
      </p:sp>
    </p:spTree>
    <p:extLst>
      <p:ext uri="{BB962C8B-B14F-4D97-AF65-F5344CB8AC3E}">
        <p14:creationId xmlns:p14="http://schemas.microsoft.com/office/powerpoint/2010/main" val="3654911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184BC7-A3FF-499F-8A94-9321B4AE2D48}"/>
              </a:ext>
            </a:extLst>
          </p:cNvPr>
          <p:cNvPicPr>
            <a:picLocks noChangeAspect="1"/>
          </p:cNvPicPr>
          <p:nvPr/>
        </p:nvPicPr>
        <p:blipFill rotWithShape="1">
          <a:blip r:embed="rId2"/>
          <a:srcRect/>
          <a:stretch/>
        </p:blipFill>
        <p:spPr>
          <a:xfrm>
            <a:off x="0" y="0"/>
            <a:ext cx="9144000" cy="5143500"/>
          </a:xfrm>
          <a:prstGeom prst="rect">
            <a:avLst/>
          </a:prstGeom>
        </p:spPr>
      </p:pic>
      <p:sp>
        <p:nvSpPr>
          <p:cNvPr id="4" name="Rectangle 3">
            <a:extLst>
              <a:ext uri="{FF2B5EF4-FFF2-40B4-BE49-F238E27FC236}">
                <a16:creationId xmlns:a16="http://schemas.microsoft.com/office/drawing/2014/main" id="{5FF53EAE-9ABC-4F13-9A0D-D7D1AEDC6142}"/>
              </a:ext>
            </a:extLst>
          </p:cNvPr>
          <p:cNvSpPr/>
          <p:nvPr/>
        </p:nvSpPr>
        <p:spPr>
          <a:xfrm>
            <a:off x="0" y="4905570"/>
            <a:ext cx="9144000" cy="237931"/>
          </a:xfrm>
          <a:prstGeom prst="rect">
            <a:avLst/>
          </a:prstGeom>
          <a:solidFill>
            <a:srgbClr val="476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50"/>
          </a:p>
        </p:txBody>
      </p:sp>
    </p:spTree>
    <p:extLst>
      <p:ext uri="{BB962C8B-B14F-4D97-AF65-F5344CB8AC3E}">
        <p14:creationId xmlns:p14="http://schemas.microsoft.com/office/powerpoint/2010/main" val="3800250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76"/>
        <p:cNvGrpSpPr/>
        <p:nvPr/>
      </p:nvGrpSpPr>
      <p:grpSpPr>
        <a:xfrm>
          <a:off x="0" y="0"/>
          <a:ext cx="0" cy="0"/>
          <a:chOff x="0" y="0"/>
          <a:chExt cx="0" cy="0"/>
        </a:xfrm>
      </p:grpSpPr>
      <p:sp>
        <p:nvSpPr>
          <p:cNvPr id="3877" name="Google Shape;3877;p19"/>
          <p:cNvSpPr txBox="1">
            <a:spLocks noGrp="1"/>
          </p:cNvSpPr>
          <p:nvPr>
            <p:ph type="ctrTitle" idx="4294967295"/>
          </p:nvPr>
        </p:nvSpPr>
        <p:spPr>
          <a:xfrm>
            <a:off x="257175" y="2559400"/>
            <a:ext cx="6553200" cy="158986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ZA" sz="4800" dirty="0">
                <a:solidFill>
                  <a:srgbClr val="0B87A1"/>
                </a:solidFill>
              </a:rPr>
              <a:t>EXPLORATORY </a:t>
            </a:r>
            <a:br>
              <a:rPr lang="en-ZA" sz="4800" dirty="0">
                <a:solidFill>
                  <a:srgbClr val="0B87A1"/>
                </a:solidFill>
              </a:rPr>
            </a:br>
            <a:r>
              <a:rPr lang="en-ZA" sz="4800" dirty="0">
                <a:solidFill>
                  <a:srgbClr val="0B87A1"/>
                </a:solidFill>
              </a:rPr>
              <a:t>DATA ANALYSIS</a:t>
            </a:r>
            <a:endParaRPr sz="4800" dirty="0">
              <a:solidFill>
                <a:srgbClr val="0B87A1"/>
              </a:solidFill>
            </a:endParaRPr>
          </a:p>
        </p:txBody>
      </p:sp>
      <p:sp>
        <p:nvSpPr>
          <p:cNvPr id="3878" name="Google Shape;3878;p19"/>
          <p:cNvSpPr txBox="1">
            <a:spLocks noGrp="1"/>
          </p:cNvSpPr>
          <p:nvPr>
            <p:ph type="subTitle" idx="4294967295"/>
          </p:nvPr>
        </p:nvSpPr>
        <p:spPr>
          <a:xfrm>
            <a:off x="257175" y="4039286"/>
            <a:ext cx="6810375" cy="953333"/>
          </a:xfrm>
          <a:prstGeom prst="rect">
            <a:avLst/>
          </a:prstGeom>
        </p:spPr>
        <p:txBody>
          <a:bodyPr spcFirstLastPara="1" wrap="square" lIns="91425" tIns="91425" rIns="91425" bIns="91425" anchor="t" anchorCtr="0">
            <a:noAutofit/>
          </a:bodyPr>
          <a:lstStyle/>
          <a:p>
            <a:pPr marL="0" lvl="0" indent="0">
              <a:buNone/>
            </a:pPr>
            <a:r>
              <a:rPr lang="en-ZA" dirty="0">
                <a:solidFill>
                  <a:srgbClr val="80BFB7"/>
                </a:solidFill>
              </a:rPr>
              <a:t>Insights From Model Training Data</a:t>
            </a:r>
          </a:p>
        </p:txBody>
      </p:sp>
      <p:sp>
        <p:nvSpPr>
          <p:cNvPr id="3879" name="Google Shape;3879;p19"/>
          <p:cNvSpPr/>
          <p:nvPr/>
        </p:nvSpPr>
        <p:spPr>
          <a:xfrm>
            <a:off x="2238681" y="2009724"/>
            <a:ext cx="270850" cy="25861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0" name="Google Shape;3880;p19"/>
          <p:cNvGrpSpPr/>
          <p:nvPr/>
        </p:nvGrpSpPr>
        <p:grpSpPr>
          <a:xfrm>
            <a:off x="1902643" y="557693"/>
            <a:ext cx="1160371" cy="1160688"/>
            <a:chOff x="6654650" y="3665275"/>
            <a:chExt cx="409100" cy="409125"/>
          </a:xfrm>
        </p:grpSpPr>
        <p:sp>
          <p:nvSpPr>
            <p:cNvPr id="3881" name="Google Shape;3881;p1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19"/>
          <p:cNvGrpSpPr/>
          <p:nvPr/>
        </p:nvGrpSpPr>
        <p:grpSpPr>
          <a:xfrm rot="1057001">
            <a:off x="783851" y="1470401"/>
            <a:ext cx="766645" cy="766759"/>
            <a:chOff x="570875" y="4322250"/>
            <a:chExt cx="443300" cy="443325"/>
          </a:xfrm>
        </p:grpSpPr>
        <p:sp>
          <p:nvSpPr>
            <p:cNvPr id="3884" name="Google Shape;3884;p1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8" name="Google Shape;3888;p19"/>
          <p:cNvSpPr/>
          <p:nvPr/>
        </p:nvSpPr>
        <p:spPr>
          <a:xfrm rot="2466991">
            <a:off x="870236" y="782396"/>
            <a:ext cx="376301" cy="35930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9"/>
          <p:cNvSpPr/>
          <p:nvPr/>
        </p:nvSpPr>
        <p:spPr>
          <a:xfrm rot="-1609377">
            <a:off x="1420600" y="1008468"/>
            <a:ext cx="270839" cy="25860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9"/>
          <p:cNvSpPr/>
          <p:nvPr/>
        </p:nvSpPr>
        <p:spPr>
          <a:xfrm rot="2925705">
            <a:off x="3062631" y="1213324"/>
            <a:ext cx="202799" cy="19364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9"/>
          <p:cNvSpPr/>
          <p:nvPr/>
        </p:nvSpPr>
        <p:spPr>
          <a:xfrm rot="-1609197">
            <a:off x="2026459" y="248568"/>
            <a:ext cx="182676" cy="17442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0124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2A9261-1B41-47BF-88E9-54ADAEFD8536}"/>
              </a:ext>
            </a:extLst>
          </p:cNvPr>
          <p:cNvPicPr>
            <a:picLocks noChangeAspect="1"/>
          </p:cNvPicPr>
          <p:nvPr/>
        </p:nvPicPr>
        <p:blipFill rotWithShape="1">
          <a:blip r:embed="rId2"/>
          <a:src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6E44B1E1-C6A7-416C-BEE3-AD97EC3108A2}"/>
              </a:ext>
            </a:extLst>
          </p:cNvPr>
          <p:cNvSpPr/>
          <p:nvPr/>
        </p:nvSpPr>
        <p:spPr>
          <a:xfrm>
            <a:off x="0" y="4905570"/>
            <a:ext cx="9144000" cy="237931"/>
          </a:xfrm>
          <a:prstGeom prst="rect">
            <a:avLst/>
          </a:prstGeom>
          <a:solidFill>
            <a:srgbClr val="476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50"/>
          </a:p>
        </p:txBody>
      </p:sp>
    </p:spTree>
    <p:extLst>
      <p:ext uri="{BB962C8B-B14F-4D97-AF65-F5344CB8AC3E}">
        <p14:creationId xmlns:p14="http://schemas.microsoft.com/office/powerpoint/2010/main" val="257095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B54366-C94F-4D5A-8757-6400E2532E69}"/>
              </a:ext>
            </a:extLst>
          </p:cNvPr>
          <p:cNvPicPr>
            <a:picLocks noChangeAspect="1"/>
          </p:cNvPicPr>
          <p:nvPr/>
        </p:nvPicPr>
        <p:blipFill>
          <a:blip r:embed="rId2"/>
          <a:stretch>
            <a:fillRect/>
          </a:stretch>
        </p:blipFill>
        <p:spPr>
          <a:xfrm>
            <a:off x="0" y="0"/>
            <a:ext cx="9144000" cy="5143500"/>
          </a:xfrm>
          <a:prstGeom prst="rect">
            <a:avLst/>
          </a:prstGeom>
        </p:spPr>
      </p:pic>
      <p:sp>
        <p:nvSpPr>
          <p:cNvPr id="6" name="Rectangle 5">
            <a:extLst>
              <a:ext uri="{FF2B5EF4-FFF2-40B4-BE49-F238E27FC236}">
                <a16:creationId xmlns:a16="http://schemas.microsoft.com/office/drawing/2014/main" id="{406FF5F0-7DEA-4345-B0A0-E6B927B0C19D}"/>
              </a:ext>
            </a:extLst>
          </p:cNvPr>
          <p:cNvSpPr/>
          <p:nvPr/>
        </p:nvSpPr>
        <p:spPr>
          <a:xfrm>
            <a:off x="2463282" y="3072104"/>
            <a:ext cx="5927272" cy="18824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50"/>
          </a:p>
        </p:txBody>
      </p:sp>
      <p:sp>
        <p:nvSpPr>
          <p:cNvPr id="5" name="Rectangle 4">
            <a:extLst>
              <a:ext uri="{FF2B5EF4-FFF2-40B4-BE49-F238E27FC236}">
                <a16:creationId xmlns:a16="http://schemas.microsoft.com/office/drawing/2014/main" id="{351BE88F-A3A0-4118-B8BE-F84EB7003F87}"/>
              </a:ext>
            </a:extLst>
          </p:cNvPr>
          <p:cNvSpPr/>
          <p:nvPr/>
        </p:nvSpPr>
        <p:spPr>
          <a:xfrm>
            <a:off x="0" y="4905570"/>
            <a:ext cx="9144000" cy="237931"/>
          </a:xfrm>
          <a:prstGeom prst="rect">
            <a:avLst/>
          </a:prstGeom>
          <a:solidFill>
            <a:srgbClr val="476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50"/>
          </a:p>
        </p:txBody>
      </p:sp>
    </p:spTree>
    <p:extLst>
      <p:ext uri="{BB962C8B-B14F-4D97-AF65-F5344CB8AC3E}">
        <p14:creationId xmlns:p14="http://schemas.microsoft.com/office/powerpoint/2010/main" val="27192910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897CFC-A3DF-4B92-9563-9ECD46097B6A}"/>
              </a:ext>
            </a:extLst>
          </p:cNvPr>
          <p:cNvPicPr>
            <a:picLocks noChangeAspect="1"/>
          </p:cNvPicPr>
          <p:nvPr/>
        </p:nvPicPr>
        <p:blipFill>
          <a:blip r:embed="rId2"/>
          <a:stretch>
            <a:fillRect/>
          </a:stretch>
        </p:blipFill>
        <p:spPr>
          <a:xfrm>
            <a:off x="0" y="0"/>
            <a:ext cx="9144000" cy="5143500"/>
          </a:xfrm>
          <a:prstGeom prst="rect">
            <a:avLst/>
          </a:prstGeom>
        </p:spPr>
      </p:pic>
      <p:sp>
        <p:nvSpPr>
          <p:cNvPr id="4" name="Rectangle 3">
            <a:extLst>
              <a:ext uri="{FF2B5EF4-FFF2-40B4-BE49-F238E27FC236}">
                <a16:creationId xmlns:a16="http://schemas.microsoft.com/office/drawing/2014/main" id="{791F1C2E-29EB-4E29-B9A0-6BD85CACB6E0}"/>
              </a:ext>
            </a:extLst>
          </p:cNvPr>
          <p:cNvSpPr/>
          <p:nvPr/>
        </p:nvSpPr>
        <p:spPr>
          <a:xfrm>
            <a:off x="0" y="4905570"/>
            <a:ext cx="9144000" cy="237931"/>
          </a:xfrm>
          <a:prstGeom prst="rect">
            <a:avLst/>
          </a:prstGeom>
          <a:solidFill>
            <a:srgbClr val="476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50"/>
          </a:p>
        </p:txBody>
      </p:sp>
    </p:spTree>
    <p:extLst>
      <p:ext uri="{BB962C8B-B14F-4D97-AF65-F5344CB8AC3E}">
        <p14:creationId xmlns:p14="http://schemas.microsoft.com/office/powerpoint/2010/main" val="3579918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BE303D-E3BC-4CFB-AF66-E5A65CBA34EE}"/>
              </a:ext>
            </a:extLst>
          </p:cNvPr>
          <p:cNvPicPr>
            <a:picLocks noChangeAspect="1"/>
          </p:cNvPicPr>
          <p:nvPr/>
        </p:nvPicPr>
        <p:blipFill>
          <a:blip r:embed="rId2"/>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6700AFA4-AC8D-4BD8-ABAB-C58A1D561C08}"/>
              </a:ext>
            </a:extLst>
          </p:cNvPr>
          <p:cNvSpPr/>
          <p:nvPr/>
        </p:nvSpPr>
        <p:spPr>
          <a:xfrm>
            <a:off x="0" y="4905570"/>
            <a:ext cx="9144000" cy="237931"/>
          </a:xfrm>
          <a:prstGeom prst="rect">
            <a:avLst/>
          </a:prstGeom>
          <a:solidFill>
            <a:srgbClr val="476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50"/>
          </a:p>
        </p:txBody>
      </p:sp>
      <p:sp>
        <p:nvSpPr>
          <p:cNvPr id="4" name="Rectangle 3">
            <a:extLst>
              <a:ext uri="{FF2B5EF4-FFF2-40B4-BE49-F238E27FC236}">
                <a16:creationId xmlns:a16="http://schemas.microsoft.com/office/drawing/2014/main" id="{9F7A628C-0AED-44CF-84C9-29AE816EDA09}"/>
              </a:ext>
            </a:extLst>
          </p:cNvPr>
          <p:cNvSpPr/>
          <p:nvPr/>
        </p:nvSpPr>
        <p:spPr>
          <a:xfrm>
            <a:off x="2722206" y="3191069"/>
            <a:ext cx="5927272" cy="1714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50"/>
          </a:p>
        </p:txBody>
      </p:sp>
    </p:spTree>
    <p:extLst>
      <p:ext uri="{BB962C8B-B14F-4D97-AF65-F5344CB8AC3E}">
        <p14:creationId xmlns:p14="http://schemas.microsoft.com/office/powerpoint/2010/main" val="31487118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4C74B5-7EBE-4FAB-9D14-04521E524B33}"/>
              </a:ext>
            </a:extLst>
          </p:cNvPr>
          <p:cNvPicPr>
            <a:picLocks noChangeAspect="1"/>
          </p:cNvPicPr>
          <p:nvPr/>
        </p:nvPicPr>
        <p:blipFill>
          <a:blip r:embed="rId2"/>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40CDC3A0-7140-48B4-A601-C42FA9B3F20E}"/>
              </a:ext>
            </a:extLst>
          </p:cNvPr>
          <p:cNvSpPr/>
          <p:nvPr/>
        </p:nvSpPr>
        <p:spPr>
          <a:xfrm>
            <a:off x="0" y="4905570"/>
            <a:ext cx="9144000" cy="237931"/>
          </a:xfrm>
          <a:prstGeom prst="rect">
            <a:avLst/>
          </a:prstGeom>
          <a:solidFill>
            <a:srgbClr val="476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50"/>
          </a:p>
        </p:txBody>
      </p:sp>
    </p:spTree>
    <p:extLst>
      <p:ext uri="{BB962C8B-B14F-4D97-AF65-F5344CB8AC3E}">
        <p14:creationId xmlns:p14="http://schemas.microsoft.com/office/powerpoint/2010/main" val="2007528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49"/>
        <p:cNvGrpSpPr/>
        <p:nvPr/>
      </p:nvGrpSpPr>
      <p:grpSpPr>
        <a:xfrm>
          <a:off x="0" y="0"/>
          <a:ext cx="0" cy="0"/>
          <a:chOff x="0" y="0"/>
          <a:chExt cx="0" cy="0"/>
        </a:xfrm>
      </p:grpSpPr>
      <p:sp>
        <p:nvSpPr>
          <p:cNvPr id="3850" name="Google Shape;3850;p15"/>
          <p:cNvSpPr txBox="1">
            <a:spLocks noGrp="1"/>
          </p:cNvSpPr>
          <p:nvPr>
            <p:ph type="ctrTitle" idx="4294967295"/>
          </p:nvPr>
        </p:nvSpPr>
        <p:spPr>
          <a:xfrm>
            <a:off x="3319625" y="146015"/>
            <a:ext cx="4144258"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ZA" sz="6000" dirty="0"/>
              <a:t>OUR STORY…</a:t>
            </a:r>
            <a:endParaRPr sz="6000" dirty="0"/>
          </a:p>
        </p:txBody>
      </p:sp>
      <p:sp>
        <p:nvSpPr>
          <p:cNvPr id="3851" name="Google Shape;3851;p15"/>
          <p:cNvSpPr txBox="1">
            <a:spLocks noGrp="1"/>
          </p:cNvSpPr>
          <p:nvPr>
            <p:ph type="subTitle" idx="4294967295"/>
          </p:nvPr>
        </p:nvSpPr>
        <p:spPr>
          <a:xfrm>
            <a:off x="3347492" y="1634956"/>
            <a:ext cx="3812694" cy="220273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ZA" dirty="0"/>
              <a:t>As young, hungry individuals growing up in South Africa, we see a lot of social injustices and environmental changes.</a:t>
            </a:r>
            <a:endParaRPr b="1" dirty="0"/>
          </a:p>
        </p:txBody>
      </p:sp>
      <p:pic>
        <p:nvPicPr>
          <p:cNvPr id="3852" name="Google Shape;3852;p15" descr="photo-1434030216411-0b793f4b4173.jpg"/>
          <p:cNvPicPr preferRelativeResize="0"/>
          <p:nvPr/>
        </p:nvPicPr>
        <p:blipFill rotWithShape="1">
          <a:blip r:embed="rId3">
            <a:alphaModFix/>
          </a:blip>
          <a:srcRect l="23367" r="21417"/>
          <a:stretch/>
        </p:blipFill>
        <p:spPr>
          <a:xfrm>
            <a:off x="0" y="0"/>
            <a:ext cx="2840000" cy="5143500"/>
          </a:xfrm>
          <a:prstGeom prst="rect">
            <a:avLst/>
          </a:prstGeom>
          <a:noFill/>
          <a:ln>
            <a:noFill/>
          </a:ln>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A33C97-7E2E-4E94-B7C2-D30A74011C41}"/>
              </a:ext>
            </a:extLst>
          </p:cNvPr>
          <p:cNvPicPr>
            <a:picLocks noChangeAspect="1"/>
          </p:cNvPicPr>
          <p:nvPr/>
        </p:nvPicPr>
        <p:blipFill>
          <a:blip r:embed="rId2"/>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28897C83-ABCD-4BF5-BCA8-5E48AB135366}"/>
              </a:ext>
            </a:extLst>
          </p:cNvPr>
          <p:cNvSpPr/>
          <p:nvPr/>
        </p:nvSpPr>
        <p:spPr>
          <a:xfrm>
            <a:off x="0" y="4905570"/>
            <a:ext cx="9144000" cy="237931"/>
          </a:xfrm>
          <a:prstGeom prst="rect">
            <a:avLst/>
          </a:prstGeom>
          <a:solidFill>
            <a:srgbClr val="476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50"/>
          </a:p>
        </p:txBody>
      </p:sp>
      <p:sp>
        <p:nvSpPr>
          <p:cNvPr id="4" name="Rectangle 3">
            <a:extLst>
              <a:ext uri="{FF2B5EF4-FFF2-40B4-BE49-F238E27FC236}">
                <a16:creationId xmlns:a16="http://schemas.microsoft.com/office/drawing/2014/main" id="{D4541CD2-3587-4FF5-B27A-1548F0B73A2A}"/>
              </a:ext>
            </a:extLst>
          </p:cNvPr>
          <p:cNvSpPr/>
          <p:nvPr/>
        </p:nvSpPr>
        <p:spPr>
          <a:xfrm>
            <a:off x="2771192" y="2704712"/>
            <a:ext cx="5927272" cy="22008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50"/>
          </a:p>
        </p:txBody>
      </p:sp>
    </p:spTree>
    <p:extLst>
      <p:ext uri="{BB962C8B-B14F-4D97-AF65-F5344CB8AC3E}">
        <p14:creationId xmlns:p14="http://schemas.microsoft.com/office/powerpoint/2010/main" val="3544646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E83225-5ECE-4A23-A867-2B6C619B777B}"/>
              </a:ext>
            </a:extLst>
          </p:cNvPr>
          <p:cNvPicPr>
            <a:picLocks noChangeAspect="1"/>
          </p:cNvPicPr>
          <p:nvPr/>
        </p:nvPicPr>
        <p:blipFill>
          <a:blip r:embed="rId2"/>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8BD3D3BD-1D2B-4DBA-B0BD-DAAE10F463E4}"/>
              </a:ext>
            </a:extLst>
          </p:cNvPr>
          <p:cNvSpPr/>
          <p:nvPr/>
        </p:nvSpPr>
        <p:spPr>
          <a:xfrm>
            <a:off x="0" y="4905570"/>
            <a:ext cx="9144000" cy="237931"/>
          </a:xfrm>
          <a:prstGeom prst="rect">
            <a:avLst/>
          </a:prstGeom>
          <a:solidFill>
            <a:srgbClr val="476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50"/>
          </a:p>
        </p:txBody>
      </p:sp>
    </p:spTree>
    <p:extLst>
      <p:ext uri="{BB962C8B-B14F-4D97-AF65-F5344CB8AC3E}">
        <p14:creationId xmlns:p14="http://schemas.microsoft.com/office/powerpoint/2010/main" val="39562953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E3DDED-758C-43D2-B6DA-8CBC72C87F7A}"/>
              </a:ext>
            </a:extLst>
          </p:cNvPr>
          <p:cNvPicPr>
            <a:picLocks noChangeAspect="1"/>
          </p:cNvPicPr>
          <p:nvPr/>
        </p:nvPicPr>
        <p:blipFill>
          <a:blip r:embed="rId2"/>
          <a:stretch>
            <a:fillRect/>
          </a:stretch>
        </p:blipFill>
        <p:spPr>
          <a:xfrm>
            <a:off x="0" y="0"/>
            <a:ext cx="9144000" cy="5143500"/>
          </a:xfrm>
          <a:prstGeom prst="rect">
            <a:avLst/>
          </a:prstGeom>
        </p:spPr>
      </p:pic>
      <p:pic>
        <p:nvPicPr>
          <p:cNvPr id="3" name="Picture 2">
            <a:extLst>
              <a:ext uri="{FF2B5EF4-FFF2-40B4-BE49-F238E27FC236}">
                <a16:creationId xmlns:a16="http://schemas.microsoft.com/office/drawing/2014/main" id="{DC579287-2EA2-42DE-AD8B-568206F19A6C}"/>
              </a:ext>
            </a:extLst>
          </p:cNvPr>
          <p:cNvPicPr>
            <a:picLocks noChangeAspect="1"/>
          </p:cNvPicPr>
          <p:nvPr/>
        </p:nvPicPr>
        <p:blipFill rotWithShape="1">
          <a:blip r:embed="rId3"/>
          <a:srcRect l="33827" t="6255" r="27372" b="47076"/>
          <a:stretch/>
        </p:blipFill>
        <p:spPr>
          <a:xfrm>
            <a:off x="3093098" y="321906"/>
            <a:ext cx="3547965" cy="2400300"/>
          </a:xfrm>
          <a:prstGeom prst="rect">
            <a:avLst/>
          </a:prstGeom>
        </p:spPr>
      </p:pic>
      <p:sp>
        <p:nvSpPr>
          <p:cNvPr id="4" name="Rectangle 3">
            <a:extLst>
              <a:ext uri="{FF2B5EF4-FFF2-40B4-BE49-F238E27FC236}">
                <a16:creationId xmlns:a16="http://schemas.microsoft.com/office/drawing/2014/main" id="{86FB6A86-41E6-4933-9CC1-72FFDF2A3C37}"/>
              </a:ext>
            </a:extLst>
          </p:cNvPr>
          <p:cNvSpPr/>
          <p:nvPr/>
        </p:nvSpPr>
        <p:spPr>
          <a:xfrm>
            <a:off x="2638231" y="2571750"/>
            <a:ext cx="4520682" cy="14310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50"/>
          </a:p>
        </p:txBody>
      </p:sp>
      <p:sp>
        <p:nvSpPr>
          <p:cNvPr id="5" name="Rectangle 4">
            <a:extLst>
              <a:ext uri="{FF2B5EF4-FFF2-40B4-BE49-F238E27FC236}">
                <a16:creationId xmlns:a16="http://schemas.microsoft.com/office/drawing/2014/main" id="{9EAE6747-772F-455A-9C9D-248057E073FE}"/>
              </a:ext>
            </a:extLst>
          </p:cNvPr>
          <p:cNvSpPr/>
          <p:nvPr/>
        </p:nvSpPr>
        <p:spPr>
          <a:xfrm>
            <a:off x="0" y="4905570"/>
            <a:ext cx="9144000" cy="237931"/>
          </a:xfrm>
          <a:prstGeom prst="rect">
            <a:avLst/>
          </a:prstGeom>
          <a:solidFill>
            <a:srgbClr val="476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50"/>
          </a:p>
        </p:txBody>
      </p:sp>
    </p:spTree>
    <p:extLst>
      <p:ext uri="{BB962C8B-B14F-4D97-AF65-F5344CB8AC3E}">
        <p14:creationId xmlns:p14="http://schemas.microsoft.com/office/powerpoint/2010/main" val="2869190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6260A0-EEB3-468E-8C70-A0B4FC2ADF1E}"/>
              </a:ext>
            </a:extLst>
          </p:cNvPr>
          <p:cNvPicPr>
            <a:picLocks noChangeAspect="1"/>
          </p:cNvPicPr>
          <p:nvPr/>
        </p:nvPicPr>
        <p:blipFill>
          <a:blip r:embed="rId2"/>
          <a:stretch>
            <a:fillRect/>
          </a:stretch>
        </p:blipFill>
        <p:spPr>
          <a:xfrm>
            <a:off x="0" y="0"/>
            <a:ext cx="9144000" cy="5143500"/>
          </a:xfrm>
          <a:prstGeom prst="rect">
            <a:avLst/>
          </a:prstGeom>
        </p:spPr>
      </p:pic>
      <p:sp>
        <p:nvSpPr>
          <p:cNvPr id="5" name="Rectangle 4">
            <a:extLst>
              <a:ext uri="{FF2B5EF4-FFF2-40B4-BE49-F238E27FC236}">
                <a16:creationId xmlns:a16="http://schemas.microsoft.com/office/drawing/2014/main" id="{D01D93B3-C905-4BA1-B414-4174FDFEEBBF}"/>
              </a:ext>
            </a:extLst>
          </p:cNvPr>
          <p:cNvSpPr/>
          <p:nvPr/>
        </p:nvSpPr>
        <p:spPr>
          <a:xfrm>
            <a:off x="2939143" y="4051818"/>
            <a:ext cx="4828592" cy="9097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50"/>
          </a:p>
        </p:txBody>
      </p:sp>
      <p:sp>
        <p:nvSpPr>
          <p:cNvPr id="4" name="Rectangle 3">
            <a:extLst>
              <a:ext uri="{FF2B5EF4-FFF2-40B4-BE49-F238E27FC236}">
                <a16:creationId xmlns:a16="http://schemas.microsoft.com/office/drawing/2014/main" id="{2A8EFCE8-EA1C-4954-A071-63EA47632F36}"/>
              </a:ext>
            </a:extLst>
          </p:cNvPr>
          <p:cNvSpPr/>
          <p:nvPr/>
        </p:nvSpPr>
        <p:spPr>
          <a:xfrm>
            <a:off x="0" y="4905570"/>
            <a:ext cx="9144000" cy="237931"/>
          </a:xfrm>
          <a:prstGeom prst="rect">
            <a:avLst/>
          </a:prstGeom>
          <a:solidFill>
            <a:srgbClr val="476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50"/>
          </a:p>
        </p:txBody>
      </p:sp>
    </p:spTree>
    <p:extLst>
      <p:ext uri="{BB962C8B-B14F-4D97-AF65-F5344CB8AC3E}">
        <p14:creationId xmlns:p14="http://schemas.microsoft.com/office/powerpoint/2010/main" val="793285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B27E75-D9C6-4DF7-B519-6E303036E01D}"/>
              </a:ext>
            </a:extLst>
          </p:cNvPr>
          <p:cNvPicPr>
            <a:picLocks noChangeAspect="1"/>
          </p:cNvPicPr>
          <p:nvPr/>
        </p:nvPicPr>
        <p:blipFill>
          <a:blip r:embed="rId2"/>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88EC5D62-8902-4755-91D3-6CECA2E5DF38}"/>
              </a:ext>
            </a:extLst>
          </p:cNvPr>
          <p:cNvSpPr/>
          <p:nvPr/>
        </p:nvSpPr>
        <p:spPr>
          <a:xfrm>
            <a:off x="0" y="4905570"/>
            <a:ext cx="9144000" cy="237931"/>
          </a:xfrm>
          <a:prstGeom prst="rect">
            <a:avLst/>
          </a:prstGeom>
          <a:solidFill>
            <a:srgbClr val="476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50"/>
          </a:p>
        </p:txBody>
      </p:sp>
    </p:spTree>
    <p:extLst>
      <p:ext uri="{BB962C8B-B14F-4D97-AF65-F5344CB8AC3E}">
        <p14:creationId xmlns:p14="http://schemas.microsoft.com/office/powerpoint/2010/main" val="3040849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B9ABA7-39AB-4554-927B-8A2D2B5D3A5F}"/>
              </a:ext>
            </a:extLst>
          </p:cNvPr>
          <p:cNvPicPr>
            <a:picLocks noChangeAspect="1"/>
          </p:cNvPicPr>
          <p:nvPr/>
        </p:nvPicPr>
        <p:blipFill>
          <a:blip r:embed="rId2"/>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143C070D-D958-4A1A-A474-A22326CF2834}"/>
              </a:ext>
            </a:extLst>
          </p:cNvPr>
          <p:cNvSpPr/>
          <p:nvPr/>
        </p:nvSpPr>
        <p:spPr>
          <a:xfrm>
            <a:off x="0" y="4905570"/>
            <a:ext cx="9144000" cy="237931"/>
          </a:xfrm>
          <a:prstGeom prst="rect">
            <a:avLst/>
          </a:prstGeom>
          <a:solidFill>
            <a:srgbClr val="476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50"/>
          </a:p>
        </p:txBody>
      </p:sp>
    </p:spTree>
    <p:extLst>
      <p:ext uri="{BB962C8B-B14F-4D97-AF65-F5344CB8AC3E}">
        <p14:creationId xmlns:p14="http://schemas.microsoft.com/office/powerpoint/2010/main" val="19705036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2D3279-2FE8-4519-8DA3-8BE458078273}"/>
              </a:ext>
            </a:extLst>
          </p:cNvPr>
          <p:cNvPicPr>
            <a:picLocks noChangeAspect="1"/>
          </p:cNvPicPr>
          <p:nvPr/>
        </p:nvPicPr>
        <p:blipFill>
          <a:blip r:embed="rId2"/>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84E47FFA-1263-4D55-A87E-44FE286A2A27}"/>
              </a:ext>
            </a:extLst>
          </p:cNvPr>
          <p:cNvSpPr/>
          <p:nvPr/>
        </p:nvSpPr>
        <p:spPr>
          <a:xfrm>
            <a:off x="0" y="4905570"/>
            <a:ext cx="9144000" cy="237931"/>
          </a:xfrm>
          <a:prstGeom prst="rect">
            <a:avLst/>
          </a:prstGeom>
          <a:solidFill>
            <a:srgbClr val="476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50"/>
          </a:p>
        </p:txBody>
      </p:sp>
    </p:spTree>
    <p:extLst>
      <p:ext uri="{BB962C8B-B14F-4D97-AF65-F5344CB8AC3E}">
        <p14:creationId xmlns:p14="http://schemas.microsoft.com/office/powerpoint/2010/main" val="36762308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91C409-347D-4FB5-9B9B-D899E4E4A980}"/>
              </a:ext>
            </a:extLst>
          </p:cNvPr>
          <p:cNvPicPr>
            <a:picLocks noChangeAspect="1"/>
          </p:cNvPicPr>
          <p:nvPr/>
        </p:nvPicPr>
        <p:blipFill>
          <a:blip r:embed="rId2"/>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BE0A54F3-3440-4802-99FC-BED2B0291E4B}"/>
              </a:ext>
            </a:extLst>
          </p:cNvPr>
          <p:cNvSpPr/>
          <p:nvPr/>
        </p:nvSpPr>
        <p:spPr>
          <a:xfrm>
            <a:off x="3247054" y="2571750"/>
            <a:ext cx="4828592" cy="241079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50"/>
          </a:p>
        </p:txBody>
      </p:sp>
      <p:sp>
        <p:nvSpPr>
          <p:cNvPr id="4" name="Rectangle 3">
            <a:extLst>
              <a:ext uri="{FF2B5EF4-FFF2-40B4-BE49-F238E27FC236}">
                <a16:creationId xmlns:a16="http://schemas.microsoft.com/office/drawing/2014/main" id="{BC573F80-B345-4895-8ACF-867F40C560B9}"/>
              </a:ext>
            </a:extLst>
          </p:cNvPr>
          <p:cNvSpPr/>
          <p:nvPr/>
        </p:nvSpPr>
        <p:spPr>
          <a:xfrm>
            <a:off x="0" y="4905570"/>
            <a:ext cx="9144000" cy="237931"/>
          </a:xfrm>
          <a:prstGeom prst="rect">
            <a:avLst/>
          </a:prstGeom>
          <a:solidFill>
            <a:srgbClr val="476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50"/>
          </a:p>
        </p:txBody>
      </p:sp>
    </p:spTree>
    <p:extLst>
      <p:ext uri="{BB962C8B-B14F-4D97-AF65-F5344CB8AC3E}">
        <p14:creationId xmlns:p14="http://schemas.microsoft.com/office/powerpoint/2010/main" val="37863697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3A0E83-3055-41C6-B8D4-95D0A0C0FA09}"/>
              </a:ext>
            </a:extLst>
          </p:cNvPr>
          <p:cNvPicPr>
            <a:picLocks noChangeAspect="1"/>
          </p:cNvPicPr>
          <p:nvPr/>
        </p:nvPicPr>
        <p:blipFill>
          <a:blip r:embed="rId2"/>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06DAA61E-509A-4567-B422-5C044F01F8C3}"/>
              </a:ext>
            </a:extLst>
          </p:cNvPr>
          <p:cNvSpPr/>
          <p:nvPr/>
        </p:nvSpPr>
        <p:spPr>
          <a:xfrm>
            <a:off x="2939143" y="4569667"/>
            <a:ext cx="4828592" cy="39188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50"/>
          </a:p>
        </p:txBody>
      </p:sp>
      <p:sp>
        <p:nvSpPr>
          <p:cNvPr id="4" name="Rectangle 3">
            <a:extLst>
              <a:ext uri="{FF2B5EF4-FFF2-40B4-BE49-F238E27FC236}">
                <a16:creationId xmlns:a16="http://schemas.microsoft.com/office/drawing/2014/main" id="{F4657BBC-6ABB-4C91-A8E1-18E85CAD2A1F}"/>
              </a:ext>
            </a:extLst>
          </p:cNvPr>
          <p:cNvSpPr/>
          <p:nvPr/>
        </p:nvSpPr>
        <p:spPr>
          <a:xfrm>
            <a:off x="2785189" y="454867"/>
            <a:ext cx="4828592" cy="1119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50"/>
          </a:p>
        </p:txBody>
      </p:sp>
      <p:sp>
        <p:nvSpPr>
          <p:cNvPr id="5" name="Rectangle 4">
            <a:extLst>
              <a:ext uri="{FF2B5EF4-FFF2-40B4-BE49-F238E27FC236}">
                <a16:creationId xmlns:a16="http://schemas.microsoft.com/office/drawing/2014/main" id="{43F03AA8-0F35-48BA-93FD-5F8039C01C16}"/>
              </a:ext>
            </a:extLst>
          </p:cNvPr>
          <p:cNvSpPr/>
          <p:nvPr/>
        </p:nvSpPr>
        <p:spPr>
          <a:xfrm>
            <a:off x="0" y="4905570"/>
            <a:ext cx="9144000" cy="237931"/>
          </a:xfrm>
          <a:prstGeom prst="rect">
            <a:avLst/>
          </a:prstGeom>
          <a:solidFill>
            <a:srgbClr val="476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50"/>
          </a:p>
        </p:txBody>
      </p:sp>
    </p:spTree>
    <p:extLst>
      <p:ext uri="{BB962C8B-B14F-4D97-AF65-F5344CB8AC3E}">
        <p14:creationId xmlns:p14="http://schemas.microsoft.com/office/powerpoint/2010/main" val="1399074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AE2B8B-89EA-4C20-AF69-0FD8B9143D43}"/>
              </a:ext>
            </a:extLst>
          </p:cNvPr>
          <p:cNvPicPr>
            <a:picLocks noChangeAspect="1"/>
          </p:cNvPicPr>
          <p:nvPr/>
        </p:nvPicPr>
        <p:blipFill>
          <a:blip r:embed="rId2"/>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A3F3CC96-81DF-437F-BE05-5BD7F012D761}"/>
              </a:ext>
            </a:extLst>
          </p:cNvPr>
          <p:cNvSpPr/>
          <p:nvPr/>
        </p:nvSpPr>
        <p:spPr>
          <a:xfrm>
            <a:off x="3247054" y="3897863"/>
            <a:ext cx="4828592" cy="10846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50"/>
          </a:p>
        </p:txBody>
      </p:sp>
      <p:sp>
        <p:nvSpPr>
          <p:cNvPr id="4" name="Rectangle 3">
            <a:extLst>
              <a:ext uri="{FF2B5EF4-FFF2-40B4-BE49-F238E27FC236}">
                <a16:creationId xmlns:a16="http://schemas.microsoft.com/office/drawing/2014/main" id="{8BFF2036-0C69-4462-B258-DDC5985C7BF3}"/>
              </a:ext>
            </a:extLst>
          </p:cNvPr>
          <p:cNvSpPr/>
          <p:nvPr/>
        </p:nvSpPr>
        <p:spPr>
          <a:xfrm>
            <a:off x="3505978" y="437372"/>
            <a:ext cx="4828592" cy="15045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50"/>
          </a:p>
        </p:txBody>
      </p:sp>
      <p:sp>
        <p:nvSpPr>
          <p:cNvPr id="5" name="Rectangle 4">
            <a:extLst>
              <a:ext uri="{FF2B5EF4-FFF2-40B4-BE49-F238E27FC236}">
                <a16:creationId xmlns:a16="http://schemas.microsoft.com/office/drawing/2014/main" id="{36D3D323-6F6D-416C-B5DB-CB02C85A6C41}"/>
              </a:ext>
            </a:extLst>
          </p:cNvPr>
          <p:cNvSpPr/>
          <p:nvPr/>
        </p:nvSpPr>
        <p:spPr>
          <a:xfrm>
            <a:off x="0" y="4905570"/>
            <a:ext cx="9144000" cy="237931"/>
          </a:xfrm>
          <a:prstGeom prst="rect">
            <a:avLst/>
          </a:prstGeom>
          <a:solidFill>
            <a:srgbClr val="476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50"/>
          </a:p>
        </p:txBody>
      </p:sp>
    </p:spTree>
    <p:extLst>
      <p:ext uri="{BB962C8B-B14F-4D97-AF65-F5344CB8AC3E}">
        <p14:creationId xmlns:p14="http://schemas.microsoft.com/office/powerpoint/2010/main" val="3722589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49"/>
        <p:cNvGrpSpPr/>
        <p:nvPr/>
      </p:nvGrpSpPr>
      <p:grpSpPr>
        <a:xfrm>
          <a:off x="0" y="0"/>
          <a:ext cx="0" cy="0"/>
          <a:chOff x="0" y="0"/>
          <a:chExt cx="0" cy="0"/>
        </a:xfrm>
      </p:grpSpPr>
      <p:sp>
        <p:nvSpPr>
          <p:cNvPr id="3850" name="Google Shape;3850;p15"/>
          <p:cNvSpPr txBox="1">
            <a:spLocks noGrp="1"/>
          </p:cNvSpPr>
          <p:nvPr>
            <p:ph type="ctrTitle" idx="4294967295"/>
          </p:nvPr>
        </p:nvSpPr>
        <p:spPr>
          <a:xfrm>
            <a:off x="3319625" y="146015"/>
            <a:ext cx="4144258"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ZA" sz="6000" dirty="0"/>
              <a:t>OUR STORY…</a:t>
            </a:r>
            <a:endParaRPr sz="6000" dirty="0"/>
          </a:p>
        </p:txBody>
      </p:sp>
      <p:sp>
        <p:nvSpPr>
          <p:cNvPr id="3851" name="Google Shape;3851;p15"/>
          <p:cNvSpPr txBox="1">
            <a:spLocks noGrp="1"/>
          </p:cNvSpPr>
          <p:nvPr>
            <p:ph type="subTitle" idx="4294967295"/>
          </p:nvPr>
        </p:nvSpPr>
        <p:spPr>
          <a:xfrm>
            <a:off x="3347492" y="1634956"/>
            <a:ext cx="3812694" cy="220273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ZA" dirty="0"/>
              <a:t>A group of individuals had decided to create change and opportunity for themselves by seeking to better the environment.</a:t>
            </a:r>
            <a:endParaRPr b="1" dirty="0"/>
          </a:p>
        </p:txBody>
      </p:sp>
      <p:pic>
        <p:nvPicPr>
          <p:cNvPr id="3852" name="Google Shape;3852;p15" descr="photo-1434030216411-0b793f4b4173.jpg"/>
          <p:cNvPicPr preferRelativeResize="0"/>
          <p:nvPr/>
        </p:nvPicPr>
        <p:blipFill rotWithShape="1">
          <a:blip r:embed="rId3">
            <a:alphaModFix/>
          </a:blip>
          <a:srcRect l="23367" r="21417"/>
          <a:stretch/>
        </p:blipFill>
        <p:spPr>
          <a:xfrm>
            <a:off x="0" y="0"/>
            <a:ext cx="2840000" cy="5143500"/>
          </a:xfrm>
          <a:prstGeom prst="rect">
            <a:avLst/>
          </a:prstGeom>
          <a:noFill/>
          <a:ln>
            <a:noFill/>
          </a:ln>
        </p:spPr>
      </p:pic>
      <p:sp>
        <p:nvSpPr>
          <p:cNvPr id="7" name="Google Shape;3851;p15">
            <a:extLst>
              <a:ext uri="{FF2B5EF4-FFF2-40B4-BE49-F238E27FC236}">
                <a16:creationId xmlns:a16="http://schemas.microsoft.com/office/drawing/2014/main" id="{F6DABFD3-CF86-481C-92B4-A6B568958D11}"/>
              </a:ext>
            </a:extLst>
          </p:cNvPr>
          <p:cNvSpPr txBox="1">
            <a:spLocks/>
          </p:cNvSpPr>
          <p:nvPr/>
        </p:nvSpPr>
        <p:spPr>
          <a:xfrm>
            <a:off x="3319625" y="4302745"/>
            <a:ext cx="3840561" cy="7614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0" indent="0">
              <a:buFont typeface="Titillium Web Light"/>
              <a:buNone/>
            </a:pPr>
            <a:r>
              <a:rPr lang="en-ZA" sz="1600" b="1" dirty="0">
                <a:latin typeface="Titillium Web Light" panose="020B0604020202020204" charset="0"/>
                <a:ea typeface="Titillium Web"/>
                <a:cs typeface="Titillium Web"/>
                <a:sym typeface="Titillium Web"/>
              </a:rPr>
              <a:t>They   were   impacting   the   world</a:t>
            </a:r>
            <a:r>
              <a:rPr lang="en-ZA" sz="1600" b="1" dirty="0">
                <a:latin typeface="Titillium Web Light" panose="020B0604020202020204" charset="0"/>
              </a:rPr>
              <a:t>…</a:t>
            </a:r>
          </a:p>
        </p:txBody>
      </p:sp>
      <p:pic>
        <p:nvPicPr>
          <p:cNvPr id="1026" name="Picture 2" descr="silhouette scooter png - Clip Art Library">
            <a:extLst>
              <a:ext uri="{FF2B5EF4-FFF2-40B4-BE49-F238E27FC236}">
                <a16:creationId xmlns:a16="http://schemas.microsoft.com/office/drawing/2014/main" id="{FAA88476-165A-40E1-9BA2-9F9B11FA712C}"/>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24224" y="4122556"/>
            <a:ext cx="567573" cy="567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4917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51">
                                            <p:txEl>
                                              <p:pRg st="0" end="0"/>
                                            </p:txEl>
                                          </p:spTgt>
                                        </p:tgtEl>
                                        <p:attrNameLst>
                                          <p:attrName>style.visibility</p:attrName>
                                        </p:attrNameLst>
                                      </p:cBhvr>
                                      <p:to>
                                        <p:strVal val="visible"/>
                                      </p:to>
                                    </p:set>
                                    <p:animEffect transition="in" filter="fade">
                                      <p:cBhvr>
                                        <p:cTn id="7" dur="500"/>
                                        <p:tgtEl>
                                          <p:spTgt spid="38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1" grpId="0" build="p"/>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EAABE2-5911-4777-96BD-E8DE12F90965}"/>
              </a:ext>
            </a:extLst>
          </p:cNvPr>
          <p:cNvPicPr>
            <a:picLocks noChangeAspect="1"/>
          </p:cNvPicPr>
          <p:nvPr/>
        </p:nvPicPr>
        <p:blipFill>
          <a:blip r:embed="rId2"/>
          <a:stretch>
            <a:fillRect/>
          </a:stretch>
        </p:blipFill>
        <p:spPr>
          <a:xfrm>
            <a:off x="0" y="0"/>
            <a:ext cx="9144000" cy="5143500"/>
          </a:xfrm>
          <a:prstGeom prst="rect">
            <a:avLst/>
          </a:prstGeom>
        </p:spPr>
      </p:pic>
      <p:sp>
        <p:nvSpPr>
          <p:cNvPr id="4" name="Rectangle 3">
            <a:extLst>
              <a:ext uri="{FF2B5EF4-FFF2-40B4-BE49-F238E27FC236}">
                <a16:creationId xmlns:a16="http://schemas.microsoft.com/office/drawing/2014/main" id="{5D92CC4A-F6CB-4609-85A3-C1DEA5666145}"/>
              </a:ext>
            </a:extLst>
          </p:cNvPr>
          <p:cNvSpPr/>
          <p:nvPr/>
        </p:nvSpPr>
        <p:spPr>
          <a:xfrm>
            <a:off x="0" y="4905570"/>
            <a:ext cx="9144000" cy="237931"/>
          </a:xfrm>
          <a:prstGeom prst="rect">
            <a:avLst/>
          </a:prstGeom>
          <a:solidFill>
            <a:srgbClr val="476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50"/>
          </a:p>
        </p:txBody>
      </p:sp>
    </p:spTree>
    <p:extLst>
      <p:ext uri="{BB962C8B-B14F-4D97-AF65-F5344CB8AC3E}">
        <p14:creationId xmlns:p14="http://schemas.microsoft.com/office/powerpoint/2010/main" val="23857677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76"/>
        <p:cNvGrpSpPr/>
        <p:nvPr/>
      </p:nvGrpSpPr>
      <p:grpSpPr>
        <a:xfrm>
          <a:off x="0" y="0"/>
          <a:ext cx="0" cy="0"/>
          <a:chOff x="0" y="0"/>
          <a:chExt cx="0" cy="0"/>
        </a:xfrm>
      </p:grpSpPr>
      <p:sp>
        <p:nvSpPr>
          <p:cNvPr id="3877" name="Google Shape;3877;p19"/>
          <p:cNvSpPr txBox="1">
            <a:spLocks noGrp="1"/>
          </p:cNvSpPr>
          <p:nvPr>
            <p:ph type="ctrTitle" idx="4294967295"/>
          </p:nvPr>
        </p:nvSpPr>
        <p:spPr>
          <a:xfrm>
            <a:off x="257175" y="2559400"/>
            <a:ext cx="6553200" cy="1589863"/>
          </a:xfrm>
          <a:prstGeom prst="rect">
            <a:avLst/>
          </a:prstGeom>
        </p:spPr>
        <p:txBody>
          <a:bodyPr spcFirstLastPara="1" wrap="square" lIns="91425" tIns="91425" rIns="91425" bIns="91425" anchor="b" anchorCtr="0">
            <a:noAutofit/>
          </a:bodyPr>
          <a:lstStyle/>
          <a:p>
            <a:pPr lvl="0"/>
            <a:r>
              <a:rPr lang="en-ZA" sz="4800" dirty="0">
                <a:solidFill>
                  <a:srgbClr val="0B87A1"/>
                </a:solidFill>
              </a:rPr>
              <a:t>TWEET SENTIMENT PREDICTION</a:t>
            </a:r>
          </a:p>
        </p:txBody>
      </p:sp>
      <p:sp>
        <p:nvSpPr>
          <p:cNvPr id="3878" name="Google Shape;3878;p19"/>
          <p:cNvSpPr txBox="1">
            <a:spLocks noGrp="1"/>
          </p:cNvSpPr>
          <p:nvPr>
            <p:ph type="subTitle" idx="4294967295"/>
          </p:nvPr>
        </p:nvSpPr>
        <p:spPr>
          <a:xfrm>
            <a:off x="257175" y="4039286"/>
            <a:ext cx="6810375" cy="953333"/>
          </a:xfrm>
          <a:prstGeom prst="rect">
            <a:avLst/>
          </a:prstGeom>
        </p:spPr>
        <p:txBody>
          <a:bodyPr spcFirstLastPara="1" wrap="square" lIns="91425" tIns="91425" rIns="91425" bIns="91425" anchor="t" anchorCtr="0">
            <a:noAutofit/>
          </a:bodyPr>
          <a:lstStyle/>
          <a:p>
            <a:pPr marL="0" lvl="0" indent="0">
              <a:buNone/>
            </a:pPr>
            <a:r>
              <a:rPr lang="en-ZA" dirty="0">
                <a:solidFill>
                  <a:srgbClr val="80BFB7"/>
                </a:solidFill>
              </a:rPr>
              <a:t>Apply Trained Classification Models To Predict Tweet Sentiment</a:t>
            </a:r>
          </a:p>
        </p:txBody>
      </p:sp>
      <p:sp>
        <p:nvSpPr>
          <p:cNvPr id="3879" name="Google Shape;3879;p19"/>
          <p:cNvSpPr/>
          <p:nvPr/>
        </p:nvSpPr>
        <p:spPr>
          <a:xfrm>
            <a:off x="2238681" y="2009724"/>
            <a:ext cx="270850" cy="25861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0" name="Google Shape;3880;p19"/>
          <p:cNvGrpSpPr/>
          <p:nvPr/>
        </p:nvGrpSpPr>
        <p:grpSpPr>
          <a:xfrm>
            <a:off x="1902643" y="557693"/>
            <a:ext cx="1160371" cy="1160688"/>
            <a:chOff x="6654650" y="3665275"/>
            <a:chExt cx="409100" cy="409125"/>
          </a:xfrm>
        </p:grpSpPr>
        <p:sp>
          <p:nvSpPr>
            <p:cNvPr id="3881" name="Google Shape;3881;p1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19"/>
          <p:cNvGrpSpPr/>
          <p:nvPr/>
        </p:nvGrpSpPr>
        <p:grpSpPr>
          <a:xfrm rot="1057001">
            <a:off x="783851" y="1470401"/>
            <a:ext cx="766645" cy="766759"/>
            <a:chOff x="570875" y="4322250"/>
            <a:chExt cx="443300" cy="443325"/>
          </a:xfrm>
        </p:grpSpPr>
        <p:sp>
          <p:nvSpPr>
            <p:cNvPr id="3884" name="Google Shape;3884;p1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8" name="Google Shape;3888;p19"/>
          <p:cNvSpPr/>
          <p:nvPr/>
        </p:nvSpPr>
        <p:spPr>
          <a:xfrm rot="2466991">
            <a:off x="870236" y="782396"/>
            <a:ext cx="376301" cy="35930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9"/>
          <p:cNvSpPr/>
          <p:nvPr/>
        </p:nvSpPr>
        <p:spPr>
          <a:xfrm rot="-1609377">
            <a:off x="1420600" y="1008468"/>
            <a:ext cx="270839" cy="25860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9"/>
          <p:cNvSpPr/>
          <p:nvPr/>
        </p:nvSpPr>
        <p:spPr>
          <a:xfrm rot="2925705">
            <a:off x="3062631" y="1213324"/>
            <a:ext cx="202799" cy="19364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9"/>
          <p:cNvSpPr/>
          <p:nvPr/>
        </p:nvSpPr>
        <p:spPr>
          <a:xfrm rot="-1609197">
            <a:off x="2026459" y="248568"/>
            <a:ext cx="182676" cy="17442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13944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B56AF1-5402-4C56-B96E-DCD9700C8B83}"/>
              </a:ext>
            </a:extLst>
          </p:cNvPr>
          <p:cNvPicPr>
            <a:picLocks noChangeAspect="1"/>
          </p:cNvPicPr>
          <p:nvPr/>
        </p:nvPicPr>
        <p:blipFill>
          <a:blip r:embed="rId2"/>
          <a:stretch>
            <a:fillRect/>
          </a:stretch>
        </p:blipFill>
        <p:spPr>
          <a:xfrm>
            <a:off x="0" y="0"/>
            <a:ext cx="9144000" cy="5143500"/>
          </a:xfrm>
          <a:prstGeom prst="rect">
            <a:avLst/>
          </a:prstGeom>
        </p:spPr>
      </p:pic>
      <p:sp>
        <p:nvSpPr>
          <p:cNvPr id="4" name="Rectangle 3">
            <a:extLst>
              <a:ext uri="{FF2B5EF4-FFF2-40B4-BE49-F238E27FC236}">
                <a16:creationId xmlns:a16="http://schemas.microsoft.com/office/drawing/2014/main" id="{7050E5B8-2E75-4BB1-8A6B-E34D019964FF}"/>
              </a:ext>
            </a:extLst>
          </p:cNvPr>
          <p:cNvSpPr/>
          <p:nvPr/>
        </p:nvSpPr>
        <p:spPr>
          <a:xfrm>
            <a:off x="0" y="4905570"/>
            <a:ext cx="9144000" cy="237931"/>
          </a:xfrm>
          <a:prstGeom prst="rect">
            <a:avLst/>
          </a:prstGeom>
          <a:solidFill>
            <a:srgbClr val="476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50"/>
          </a:p>
        </p:txBody>
      </p:sp>
    </p:spTree>
    <p:extLst>
      <p:ext uri="{BB962C8B-B14F-4D97-AF65-F5344CB8AC3E}">
        <p14:creationId xmlns:p14="http://schemas.microsoft.com/office/powerpoint/2010/main" val="3421562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A66BB5-4260-412B-B4BC-8D299582C4C5}"/>
              </a:ext>
            </a:extLst>
          </p:cNvPr>
          <p:cNvPicPr>
            <a:picLocks noChangeAspect="1"/>
          </p:cNvPicPr>
          <p:nvPr/>
        </p:nvPicPr>
        <p:blipFill>
          <a:blip r:embed="rId2"/>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A59853CC-A77D-4D39-915E-95E6DACE1616}"/>
              </a:ext>
            </a:extLst>
          </p:cNvPr>
          <p:cNvSpPr/>
          <p:nvPr/>
        </p:nvSpPr>
        <p:spPr>
          <a:xfrm>
            <a:off x="0" y="4905570"/>
            <a:ext cx="9144000" cy="237931"/>
          </a:xfrm>
          <a:prstGeom prst="rect">
            <a:avLst/>
          </a:prstGeom>
          <a:solidFill>
            <a:srgbClr val="476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50"/>
          </a:p>
        </p:txBody>
      </p:sp>
    </p:spTree>
    <p:extLst>
      <p:ext uri="{BB962C8B-B14F-4D97-AF65-F5344CB8AC3E}">
        <p14:creationId xmlns:p14="http://schemas.microsoft.com/office/powerpoint/2010/main" val="2959042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70E5C4-7103-44ED-8B47-E84905381B30}"/>
              </a:ext>
            </a:extLst>
          </p:cNvPr>
          <p:cNvPicPr>
            <a:picLocks noChangeAspect="1"/>
          </p:cNvPicPr>
          <p:nvPr/>
        </p:nvPicPr>
        <p:blipFill>
          <a:blip r:embed="rId2"/>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688FADC5-2615-42B3-9FB7-7CDC33C482D1}"/>
              </a:ext>
            </a:extLst>
          </p:cNvPr>
          <p:cNvSpPr/>
          <p:nvPr/>
        </p:nvSpPr>
        <p:spPr>
          <a:xfrm>
            <a:off x="0" y="4905570"/>
            <a:ext cx="9144000" cy="237931"/>
          </a:xfrm>
          <a:prstGeom prst="rect">
            <a:avLst/>
          </a:prstGeom>
          <a:solidFill>
            <a:srgbClr val="476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50"/>
          </a:p>
        </p:txBody>
      </p:sp>
    </p:spTree>
    <p:extLst>
      <p:ext uri="{BB962C8B-B14F-4D97-AF65-F5344CB8AC3E}">
        <p14:creationId xmlns:p14="http://schemas.microsoft.com/office/powerpoint/2010/main" val="5934674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E9A25F-14D0-4981-8052-E0485AC66918}"/>
              </a:ext>
            </a:extLst>
          </p:cNvPr>
          <p:cNvPicPr>
            <a:picLocks noChangeAspect="1"/>
          </p:cNvPicPr>
          <p:nvPr/>
        </p:nvPicPr>
        <p:blipFill>
          <a:blip r:embed="rId2"/>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385EF253-E62D-4BC1-9CA3-6DC4A079879B}"/>
              </a:ext>
            </a:extLst>
          </p:cNvPr>
          <p:cNvSpPr/>
          <p:nvPr/>
        </p:nvSpPr>
        <p:spPr>
          <a:xfrm>
            <a:off x="0" y="4905570"/>
            <a:ext cx="9144000" cy="237931"/>
          </a:xfrm>
          <a:prstGeom prst="rect">
            <a:avLst/>
          </a:prstGeom>
          <a:solidFill>
            <a:srgbClr val="476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50"/>
          </a:p>
        </p:txBody>
      </p:sp>
    </p:spTree>
    <p:extLst>
      <p:ext uri="{BB962C8B-B14F-4D97-AF65-F5344CB8AC3E}">
        <p14:creationId xmlns:p14="http://schemas.microsoft.com/office/powerpoint/2010/main" val="36562281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807D63-C5E0-40AB-B2B7-F7F3FC8CC66E}"/>
              </a:ext>
            </a:extLst>
          </p:cNvPr>
          <p:cNvPicPr>
            <a:picLocks noChangeAspect="1"/>
          </p:cNvPicPr>
          <p:nvPr/>
        </p:nvPicPr>
        <p:blipFill>
          <a:blip r:embed="rId2"/>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A9A56E18-CD83-4516-BD3E-EB91066A345F}"/>
              </a:ext>
            </a:extLst>
          </p:cNvPr>
          <p:cNvSpPr/>
          <p:nvPr/>
        </p:nvSpPr>
        <p:spPr>
          <a:xfrm>
            <a:off x="3065107" y="3631940"/>
            <a:ext cx="3470987" cy="131561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50"/>
          </a:p>
        </p:txBody>
      </p:sp>
      <p:sp>
        <p:nvSpPr>
          <p:cNvPr id="4" name="Rectangle 3">
            <a:extLst>
              <a:ext uri="{FF2B5EF4-FFF2-40B4-BE49-F238E27FC236}">
                <a16:creationId xmlns:a16="http://schemas.microsoft.com/office/drawing/2014/main" id="{A066D08B-4356-45B0-8342-FC27B8458EA7}"/>
              </a:ext>
            </a:extLst>
          </p:cNvPr>
          <p:cNvSpPr/>
          <p:nvPr/>
        </p:nvSpPr>
        <p:spPr>
          <a:xfrm>
            <a:off x="0" y="4905570"/>
            <a:ext cx="9144000" cy="237931"/>
          </a:xfrm>
          <a:prstGeom prst="rect">
            <a:avLst/>
          </a:prstGeom>
          <a:solidFill>
            <a:srgbClr val="476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50"/>
          </a:p>
        </p:txBody>
      </p:sp>
    </p:spTree>
    <p:extLst>
      <p:ext uri="{BB962C8B-B14F-4D97-AF65-F5344CB8AC3E}">
        <p14:creationId xmlns:p14="http://schemas.microsoft.com/office/powerpoint/2010/main" val="5678116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829A07-77F1-4758-8757-E02B8BEEA300}"/>
              </a:ext>
            </a:extLst>
          </p:cNvPr>
          <p:cNvPicPr>
            <a:picLocks noChangeAspect="1"/>
          </p:cNvPicPr>
          <p:nvPr/>
        </p:nvPicPr>
        <p:blipFill>
          <a:blip r:embed="rId2"/>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B316CEFD-4B2C-40B5-BB11-6A3B01C088A4}"/>
              </a:ext>
            </a:extLst>
          </p:cNvPr>
          <p:cNvSpPr/>
          <p:nvPr/>
        </p:nvSpPr>
        <p:spPr>
          <a:xfrm>
            <a:off x="0" y="4905570"/>
            <a:ext cx="9144000" cy="237931"/>
          </a:xfrm>
          <a:prstGeom prst="rect">
            <a:avLst/>
          </a:prstGeom>
          <a:solidFill>
            <a:srgbClr val="476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50"/>
          </a:p>
        </p:txBody>
      </p:sp>
    </p:spTree>
    <p:extLst>
      <p:ext uri="{BB962C8B-B14F-4D97-AF65-F5344CB8AC3E}">
        <p14:creationId xmlns:p14="http://schemas.microsoft.com/office/powerpoint/2010/main" val="11891005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76"/>
        <p:cNvGrpSpPr/>
        <p:nvPr/>
      </p:nvGrpSpPr>
      <p:grpSpPr>
        <a:xfrm>
          <a:off x="0" y="0"/>
          <a:ext cx="0" cy="0"/>
          <a:chOff x="0" y="0"/>
          <a:chExt cx="0" cy="0"/>
        </a:xfrm>
      </p:grpSpPr>
      <p:sp>
        <p:nvSpPr>
          <p:cNvPr id="3877" name="Google Shape;3877;p19"/>
          <p:cNvSpPr txBox="1">
            <a:spLocks noGrp="1"/>
          </p:cNvSpPr>
          <p:nvPr>
            <p:ph type="ctrTitle" idx="4294967295"/>
          </p:nvPr>
        </p:nvSpPr>
        <p:spPr>
          <a:xfrm>
            <a:off x="466725" y="2526031"/>
            <a:ext cx="6553200" cy="1589863"/>
          </a:xfrm>
          <a:prstGeom prst="rect">
            <a:avLst/>
          </a:prstGeom>
        </p:spPr>
        <p:txBody>
          <a:bodyPr spcFirstLastPara="1" wrap="square" lIns="91425" tIns="91425" rIns="91425" bIns="91425" anchor="b" anchorCtr="0">
            <a:noAutofit/>
          </a:bodyPr>
          <a:lstStyle/>
          <a:p>
            <a:pPr lvl="0"/>
            <a:r>
              <a:rPr lang="en-ZA" sz="4800" dirty="0">
                <a:solidFill>
                  <a:srgbClr val="0B87A1"/>
                </a:solidFill>
              </a:rPr>
              <a:t>COMET</a:t>
            </a:r>
          </a:p>
        </p:txBody>
      </p:sp>
      <p:sp>
        <p:nvSpPr>
          <p:cNvPr id="3878" name="Google Shape;3878;p19"/>
          <p:cNvSpPr txBox="1">
            <a:spLocks noGrp="1"/>
          </p:cNvSpPr>
          <p:nvPr>
            <p:ph type="subTitle" idx="4294967295"/>
          </p:nvPr>
        </p:nvSpPr>
        <p:spPr>
          <a:xfrm>
            <a:off x="466725" y="4005917"/>
            <a:ext cx="6810375" cy="953333"/>
          </a:xfrm>
          <a:prstGeom prst="rect">
            <a:avLst/>
          </a:prstGeom>
        </p:spPr>
        <p:txBody>
          <a:bodyPr spcFirstLastPara="1" wrap="square" lIns="91425" tIns="91425" rIns="91425" bIns="91425" anchor="t" anchorCtr="0">
            <a:noAutofit/>
          </a:bodyPr>
          <a:lstStyle/>
          <a:p>
            <a:pPr marL="0" lvl="0" indent="0">
              <a:buNone/>
            </a:pPr>
            <a:r>
              <a:rPr lang="en-ZA" dirty="0">
                <a:solidFill>
                  <a:srgbClr val="80BFB7"/>
                </a:solidFill>
              </a:rPr>
              <a:t>Experiment Logs</a:t>
            </a:r>
          </a:p>
        </p:txBody>
      </p:sp>
      <p:sp>
        <p:nvSpPr>
          <p:cNvPr id="3879" name="Google Shape;3879;p19"/>
          <p:cNvSpPr/>
          <p:nvPr/>
        </p:nvSpPr>
        <p:spPr>
          <a:xfrm>
            <a:off x="2181531" y="2430091"/>
            <a:ext cx="270850" cy="25861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0" name="Google Shape;3880;p19"/>
          <p:cNvGrpSpPr/>
          <p:nvPr/>
        </p:nvGrpSpPr>
        <p:grpSpPr>
          <a:xfrm>
            <a:off x="1845493" y="978060"/>
            <a:ext cx="1160371" cy="1160688"/>
            <a:chOff x="6654650" y="3665275"/>
            <a:chExt cx="409100" cy="409125"/>
          </a:xfrm>
        </p:grpSpPr>
        <p:sp>
          <p:nvSpPr>
            <p:cNvPr id="3881" name="Google Shape;3881;p1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19"/>
          <p:cNvGrpSpPr/>
          <p:nvPr/>
        </p:nvGrpSpPr>
        <p:grpSpPr>
          <a:xfrm rot="1057001">
            <a:off x="726701" y="1890768"/>
            <a:ext cx="766645" cy="766759"/>
            <a:chOff x="570875" y="4322250"/>
            <a:chExt cx="443300" cy="443325"/>
          </a:xfrm>
        </p:grpSpPr>
        <p:sp>
          <p:nvSpPr>
            <p:cNvPr id="3884" name="Google Shape;3884;p1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8" name="Google Shape;3888;p19"/>
          <p:cNvSpPr/>
          <p:nvPr/>
        </p:nvSpPr>
        <p:spPr>
          <a:xfrm rot="2466991">
            <a:off x="813086" y="1202763"/>
            <a:ext cx="376301" cy="35930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9"/>
          <p:cNvSpPr/>
          <p:nvPr/>
        </p:nvSpPr>
        <p:spPr>
          <a:xfrm rot="-1609377">
            <a:off x="1363450" y="1428835"/>
            <a:ext cx="270839" cy="25860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9"/>
          <p:cNvSpPr/>
          <p:nvPr/>
        </p:nvSpPr>
        <p:spPr>
          <a:xfrm rot="2925705">
            <a:off x="3005481" y="1633691"/>
            <a:ext cx="202799" cy="19364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9"/>
          <p:cNvSpPr/>
          <p:nvPr/>
        </p:nvSpPr>
        <p:spPr>
          <a:xfrm rot="-1609197">
            <a:off x="1969309" y="668935"/>
            <a:ext cx="182676" cy="17442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92964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215C0D-B868-43E5-90C6-69B82D512019}"/>
              </a:ext>
            </a:extLst>
          </p:cNvPr>
          <p:cNvPicPr>
            <a:picLocks noChangeAspect="1"/>
          </p:cNvPicPr>
          <p:nvPr/>
        </p:nvPicPr>
        <p:blipFill>
          <a:blip r:embed="rId2"/>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6A2B7483-F579-44FD-A8C8-9073C9D384E5}"/>
              </a:ext>
            </a:extLst>
          </p:cNvPr>
          <p:cNvSpPr/>
          <p:nvPr/>
        </p:nvSpPr>
        <p:spPr>
          <a:xfrm>
            <a:off x="0" y="4905570"/>
            <a:ext cx="9144000" cy="237931"/>
          </a:xfrm>
          <a:prstGeom prst="rect">
            <a:avLst/>
          </a:prstGeom>
          <a:solidFill>
            <a:srgbClr val="476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50"/>
          </a:p>
        </p:txBody>
      </p:sp>
    </p:spTree>
    <p:extLst>
      <p:ext uri="{BB962C8B-B14F-4D97-AF65-F5344CB8AC3E}">
        <p14:creationId xmlns:p14="http://schemas.microsoft.com/office/powerpoint/2010/main" val="212764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76"/>
        <p:cNvGrpSpPr/>
        <p:nvPr/>
      </p:nvGrpSpPr>
      <p:grpSpPr>
        <a:xfrm>
          <a:off x="0" y="0"/>
          <a:ext cx="0" cy="0"/>
          <a:chOff x="0" y="0"/>
          <a:chExt cx="0" cy="0"/>
        </a:xfrm>
      </p:grpSpPr>
      <p:sp>
        <p:nvSpPr>
          <p:cNvPr id="3877" name="Google Shape;3877;p19"/>
          <p:cNvSpPr txBox="1">
            <a:spLocks noGrp="1"/>
          </p:cNvSpPr>
          <p:nvPr>
            <p:ph type="ctrTitle" idx="4294967295"/>
          </p:nvPr>
        </p:nvSpPr>
        <p:spPr>
          <a:xfrm>
            <a:off x="685799" y="2335193"/>
            <a:ext cx="54951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ZA" sz="6000" dirty="0">
                <a:solidFill>
                  <a:srgbClr val="D3EBD5"/>
                </a:solidFill>
              </a:rPr>
              <a:t>THE COMPANY</a:t>
            </a:r>
            <a:endParaRPr sz="6000" dirty="0">
              <a:solidFill>
                <a:srgbClr val="D3EBD5"/>
              </a:solidFill>
            </a:endParaRPr>
          </a:p>
        </p:txBody>
      </p:sp>
      <p:sp>
        <p:nvSpPr>
          <p:cNvPr id="3878" name="Google Shape;3878;p19"/>
          <p:cNvSpPr txBox="1">
            <a:spLocks noGrp="1"/>
          </p:cNvSpPr>
          <p:nvPr>
            <p:ph type="subTitle" idx="4294967295"/>
          </p:nvPr>
        </p:nvSpPr>
        <p:spPr>
          <a:xfrm>
            <a:off x="685799" y="3280724"/>
            <a:ext cx="6810375" cy="1159800"/>
          </a:xfrm>
          <a:prstGeom prst="rect">
            <a:avLst/>
          </a:prstGeom>
        </p:spPr>
        <p:txBody>
          <a:bodyPr spcFirstLastPara="1" wrap="square" lIns="91425" tIns="91425" rIns="91425" bIns="91425" anchor="t" anchorCtr="0">
            <a:noAutofit/>
          </a:bodyPr>
          <a:lstStyle/>
          <a:p>
            <a:pPr marL="0" lvl="0" indent="0">
              <a:buNone/>
            </a:pPr>
            <a:r>
              <a:rPr lang="en-ZA" dirty="0">
                <a:solidFill>
                  <a:srgbClr val="80BFB7"/>
                </a:solidFill>
              </a:rPr>
              <a:t>A Data Analytics company focussed on analysing and predicting human sentiment regarding social and environmental issues using machine learning</a:t>
            </a:r>
            <a:endParaRPr dirty="0">
              <a:solidFill>
                <a:srgbClr val="80BFB7"/>
              </a:solidFill>
            </a:endParaRPr>
          </a:p>
        </p:txBody>
      </p:sp>
      <p:sp>
        <p:nvSpPr>
          <p:cNvPr id="3879" name="Google Shape;3879;p19"/>
          <p:cNvSpPr/>
          <p:nvPr/>
        </p:nvSpPr>
        <p:spPr>
          <a:xfrm>
            <a:off x="2238681" y="2009724"/>
            <a:ext cx="270850" cy="25861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0" name="Google Shape;3880;p19"/>
          <p:cNvGrpSpPr/>
          <p:nvPr/>
        </p:nvGrpSpPr>
        <p:grpSpPr>
          <a:xfrm>
            <a:off x="1902643" y="557693"/>
            <a:ext cx="1160371" cy="1160688"/>
            <a:chOff x="6654650" y="3665275"/>
            <a:chExt cx="409100" cy="409125"/>
          </a:xfrm>
        </p:grpSpPr>
        <p:sp>
          <p:nvSpPr>
            <p:cNvPr id="3881" name="Google Shape;3881;p1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19"/>
          <p:cNvGrpSpPr/>
          <p:nvPr/>
        </p:nvGrpSpPr>
        <p:grpSpPr>
          <a:xfrm rot="1057001">
            <a:off x="783851" y="1470401"/>
            <a:ext cx="766645" cy="766759"/>
            <a:chOff x="570875" y="4322250"/>
            <a:chExt cx="443300" cy="443325"/>
          </a:xfrm>
        </p:grpSpPr>
        <p:sp>
          <p:nvSpPr>
            <p:cNvPr id="3884" name="Google Shape;3884;p1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8" name="Google Shape;3888;p19"/>
          <p:cNvSpPr/>
          <p:nvPr/>
        </p:nvSpPr>
        <p:spPr>
          <a:xfrm rot="2466991">
            <a:off x="870236" y="782396"/>
            <a:ext cx="376301" cy="35930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9"/>
          <p:cNvSpPr/>
          <p:nvPr/>
        </p:nvSpPr>
        <p:spPr>
          <a:xfrm rot="-1609377">
            <a:off x="1420600" y="1008468"/>
            <a:ext cx="270839" cy="25860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9"/>
          <p:cNvSpPr/>
          <p:nvPr/>
        </p:nvSpPr>
        <p:spPr>
          <a:xfrm rot="2925705">
            <a:off x="3062631" y="1213324"/>
            <a:ext cx="202799" cy="19364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9"/>
          <p:cNvSpPr/>
          <p:nvPr/>
        </p:nvSpPr>
        <p:spPr>
          <a:xfrm rot="-1609197">
            <a:off x="2026459" y="248568"/>
            <a:ext cx="182676" cy="17442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27"/>
        <p:cNvGrpSpPr/>
        <p:nvPr/>
      </p:nvGrpSpPr>
      <p:grpSpPr>
        <a:xfrm>
          <a:off x="0" y="0"/>
          <a:ext cx="0" cy="0"/>
          <a:chOff x="0" y="0"/>
          <a:chExt cx="0" cy="0"/>
        </a:xfrm>
      </p:grpSpPr>
      <p:sp>
        <p:nvSpPr>
          <p:cNvPr id="3928" name="Google Shape;3928;p24"/>
          <p:cNvSpPr txBox="1">
            <a:spLocks noGrp="1"/>
          </p:cNvSpPr>
          <p:nvPr>
            <p:ph type="title"/>
          </p:nvPr>
        </p:nvSpPr>
        <p:spPr>
          <a:xfrm>
            <a:off x="194480" y="323849"/>
            <a:ext cx="6761100" cy="87812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ZA" sz="4800" dirty="0"/>
              <a:t>PROBLEMS</a:t>
            </a:r>
            <a:endParaRPr sz="4800" dirty="0"/>
          </a:p>
        </p:txBody>
      </p:sp>
      <p:sp>
        <p:nvSpPr>
          <p:cNvPr id="3929" name="Google Shape;3929;p24"/>
          <p:cNvSpPr>
            <a:spLocks noChangeAspect="1"/>
          </p:cNvSpPr>
          <p:nvPr/>
        </p:nvSpPr>
        <p:spPr>
          <a:xfrm>
            <a:off x="2102330" y="1675175"/>
            <a:ext cx="1982425" cy="1982425"/>
          </a:xfrm>
          <a:prstGeom prst="ellipse">
            <a:avLst/>
          </a:prstGeom>
          <a:noFill/>
          <a:ln w="76200" cap="flat" cmpd="sng">
            <a:solidFill>
              <a:srgbClr val="80BFB7"/>
            </a:solidFill>
            <a:prstDash val="solid"/>
            <a:round/>
            <a:headEnd type="none" w="sm" len="sm"/>
            <a:tailEnd type="none" w="sm" len="sm"/>
          </a:ln>
        </p:spPr>
        <p:txBody>
          <a:bodyPr spcFirstLastPara="1" wrap="square" lIns="91425" tIns="91425" rIns="91425" bIns="91425" anchor="ctr" anchorCtr="0">
            <a:noAutofit/>
          </a:bodyPr>
          <a:lstStyle/>
          <a:p>
            <a:pPr lvl="0" algn="ctr"/>
            <a:r>
              <a:rPr lang="en-ZA" sz="1600" dirty="0">
                <a:solidFill>
                  <a:srgbClr val="003B55"/>
                </a:solidFill>
                <a:latin typeface="Titillium Web Light"/>
                <a:ea typeface="Titillium Web Light"/>
                <a:cs typeface="Titillium Web Light"/>
                <a:sym typeface="Titillium Web Light"/>
              </a:rPr>
              <a:t>Unsustainable</a:t>
            </a:r>
            <a:r>
              <a:rPr lang="en-ZA" sz="1800" dirty="0">
                <a:solidFill>
                  <a:srgbClr val="003B55"/>
                </a:solidFill>
                <a:latin typeface="Titillium Web Light"/>
                <a:ea typeface="Titillium Web Light"/>
                <a:cs typeface="Titillium Web Light"/>
                <a:sym typeface="Titillium Web Light"/>
              </a:rPr>
              <a:t> </a:t>
            </a:r>
            <a:r>
              <a:rPr lang="en-ZA" sz="1600" dirty="0">
                <a:solidFill>
                  <a:srgbClr val="003B55"/>
                </a:solidFill>
                <a:latin typeface="Titillium Web Light"/>
                <a:ea typeface="Titillium Web Light"/>
                <a:cs typeface="Titillium Web Light"/>
                <a:sym typeface="Titillium Web Light"/>
              </a:rPr>
              <a:t>agricultural practices</a:t>
            </a:r>
          </a:p>
        </p:txBody>
      </p:sp>
      <p:sp>
        <p:nvSpPr>
          <p:cNvPr id="3930" name="Google Shape;3930;p24"/>
          <p:cNvSpPr>
            <a:spLocks noChangeAspect="1"/>
          </p:cNvSpPr>
          <p:nvPr/>
        </p:nvSpPr>
        <p:spPr>
          <a:xfrm>
            <a:off x="280205" y="1675175"/>
            <a:ext cx="1982425" cy="1982425"/>
          </a:xfrm>
          <a:prstGeom prst="ellipse">
            <a:avLst/>
          </a:prstGeom>
          <a:noFill/>
          <a:ln w="76200" cap="flat" cmpd="sng">
            <a:solidFill>
              <a:srgbClr val="D3EBD5"/>
            </a:solidFill>
            <a:prstDash val="solid"/>
            <a:round/>
            <a:headEnd type="none" w="sm" len="sm"/>
            <a:tailEnd type="none" w="sm" len="sm"/>
          </a:ln>
        </p:spPr>
        <p:txBody>
          <a:bodyPr spcFirstLastPara="1" wrap="square" lIns="91425" tIns="91425" rIns="91425" bIns="91425" anchor="ctr" anchorCtr="0">
            <a:noAutofit/>
          </a:bodyPr>
          <a:lstStyle/>
          <a:p>
            <a:pPr lvl="0" algn="ctr"/>
            <a:r>
              <a:rPr lang="en-ZA" sz="1600" dirty="0">
                <a:solidFill>
                  <a:srgbClr val="003B55"/>
                </a:solidFill>
                <a:latin typeface="Titillium Web Light"/>
                <a:ea typeface="Titillium Web Light"/>
                <a:cs typeface="Titillium Web Light"/>
                <a:sym typeface="Titillium Web Light"/>
              </a:rPr>
              <a:t>Depletion of fossil fuel sources</a:t>
            </a:r>
          </a:p>
        </p:txBody>
      </p:sp>
      <p:sp>
        <p:nvSpPr>
          <p:cNvPr id="3931" name="Google Shape;3931;p24"/>
          <p:cNvSpPr>
            <a:spLocks noChangeAspect="1"/>
          </p:cNvSpPr>
          <p:nvPr/>
        </p:nvSpPr>
        <p:spPr>
          <a:xfrm>
            <a:off x="3924455" y="1675175"/>
            <a:ext cx="1982425" cy="1982425"/>
          </a:xfrm>
          <a:prstGeom prst="ellipse">
            <a:avLst/>
          </a:prstGeom>
          <a:noFill/>
          <a:ln w="76200" cap="flat" cmpd="sng">
            <a:solidFill>
              <a:srgbClr val="0B87A1"/>
            </a:solidFill>
            <a:prstDash val="solid"/>
            <a:round/>
            <a:headEnd type="none" w="sm" len="sm"/>
            <a:tailEnd type="none" w="sm" len="sm"/>
          </a:ln>
        </p:spPr>
        <p:txBody>
          <a:bodyPr spcFirstLastPara="1" wrap="square" lIns="91425" tIns="91425" rIns="91425" bIns="91425" anchor="ctr" anchorCtr="0">
            <a:noAutofit/>
          </a:bodyPr>
          <a:lstStyle/>
          <a:p>
            <a:pPr lvl="0" algn="ctr"/>
            <a:r>
              <a:rPr lang="en-ZA" sz="1600" dirty="0">
                <a:solidFill>
                  <a:srgbClr val="003B55"/>
                </a:solidFill>
                <a:latin typeface="Titillium Web Light"/>
                <a:ea typeface="Titillium Web Light"/>
                <a:cs typeface="Titillium Web Light"/>
                <a:sym typeface="Titillium Web Light"/>
              </a:rPr>
              <a:t>Global warming</a:t>
            </a:r>
          </a:p>
        </p:txBody>
      </p:sp>
      <p:sp>
        <p:nvSpPr>
          <p:cNvPr id="7" name="Google Shape;3931;p24">
            <a:extLst>
              <a:ext uri="{FF2B5EF4-FFF2-40B4-BE49-F238E27FC236}">
                <a16:creationId xmlns:a16="http://schemas.microsoft.com/office/drawing/2014/main" id="{FBC91C69-B6D3-495F-8DB9-28855118060A}"/>
              </a:ext>
            </a:extLst>
          </p:cNvPr>
          <p:cNvSpPr>
            <a:spLocks noChangeAspect="1"/>
          </p:cNvSpPr>
          <p:nvPr/>
        </p:nvSpPr>
        <p:spPr>
          <a:xfrm>
            <a:off x="5746580" y="1675175"/>
            <a:ext cx="1982425" cy="1982425"/>
          </a:xfrm>
          <a:prstGeom prst="ellipse">
            <a:avLst/>
          </a:prstGeom>
          <a:noFill/>
          <a:ln w="76200" cap="flat" cmpd="sng">
            <a:solidFill>
              <a:srgbClr val="01597F"/>
            </a:solidFill>
            <a:prstDash val="solid"/>
            <a:round/>
            <a:headEnd type="none" w="sm" len="sm"/>
            <a:tailEnd type="none" w="sm" len="sm"/>
          </a:ln>
        </p:spPr>
        <p:txBody>
          <a:bodyPr spcFirstLastPara="1" wrap="square" lIns="91425" tIns="91425" rIns="91425" bIns="91425" anchor="ctr" anchorCtr="0">
            <a:noAutofit/>
          </a:bodyPr>
          <a:lstStyle/>
          <a:p>
            <a:pPr lvl="0" algn="ctr"/>
            <a:r>
              <a:rPr lang="en-ZA" sz="1600" dirty="0">
                <a:solidFill>
                  <a:srgbClr val="003B55"/>
                </a:solidFill>
                <a:latin typeface="Titillium Web Light"/>
                <a:ea typeface="Titillium Web Light"/>
                <a:cs typeface="Titillium Web Light"/>
                <a:sym typeface="Titillium Web Light"/>
              </a:rPr>
              <a:t>Poor health and healthcare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30"/>
                                        </p:tgtEl>
                                        <p:attrNameLst>
                                          <p:attrName>style.visibility</p:attrName>
                                        </p:attrNameLst>
                                      </p:cBhvr>
                                      <p:to>
                                        <p:strVal val="visible"/>
                                      </p:to>
                                    </p:set>
                                    <p:animEffect transition="in" filter="fade">
                                      <p:cBhvr>
                                        <p:cTn id="7" dur="500"/>
                                        <p:tgtEl>
                                          <p:spTgt spid="39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29"/>
                                        </p:tgtEl>
                                        <p:attrNameLst>
                                          <p:attrName>style.visibility</p:attrName>
                                        </p:attrNameLst>
                                      </p:cBhvr>
                                      <p:to>
                                        <p:strVal val="visible"/>
                                      </p:to>
                                    </p:set>
                                    <p:animEffect transition="in" filter="fade">
                                      <p:cBhvr>
                                        <p:cTn id="12" dur="500"/>
                                        <p:tgtEl>
                                          <p:spTgt spid="39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931"/>
                                        </p:tgtEl>
                                        <p:attrNameLst>
                                          <p:attrName>style.visibility</p:attrName>
                                        </p:attrNameLst>
                                      </p:cBhvr>
                                      <p:to>
                                        <p:strVal val="visible"/>
                                      </p:to>
                                    </p:set>
                                    <p:animEffect transition="in" filter="fade">
                                      <p:cBhvr>
                                        <p:cTn id="17" dur="500"/>
                                        <p:tgtEl>
                                          <p:spTgt spid="39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9" grpId="0" animBg="1"/>
      <p:bldP spid="3930" grpId="0" animBg="1"/>
      <p:bldP spid="3931"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1" name="Google Shape;3871;p18"/>
          <p:cNvSpPr txBox="1">
            <a:spLocks noGrp="1"/>
          </p:cNvSpPr>
          <p:nvPr>
            <p:ph type="body" idx="1"/>
          </p:nvPr>
        </p:nvSpPr>
        <p:spPr>
          <a:xfrm>
            <a:off x="114300" y="1171574"/>
            <a:ext cx="7543799" cy="3476625"/>
          </a:xfrm>
          <a:prstGeom prst="rect">
            <a:avLst/>
          </a:prstGeom>
        </p:spPr>
        <p:txBody>
          <a:bodyPr spcFirstLastPara="1" wrap="square" lIns="91425" tIns="91425" rIns="91425" bIns="91425" anchor="t" anchorCtr="0">
            <a:noAutofit/>
          </a:bodyPr>
          <a:lstStyle/>
          <a:p>
            <a:pPr lvl="0">
              <a:spcAft>
                <a:spcPts val="600"/>
              </a:spcAft>
              <a:buClr>
                <a:srgbClr val="0B87A1"/>
              </a:buClr>
            </a:pPr>
            <a:r>
              <a:rPr lang="en-ZA" dirty="0"/>
              <a:t>Investments with the intention to generate positive, measurable social and environmental impact alongside financial return</a:t>
            </a:r>
            <a:endParaRPr dirty="0"/>
          </a:p>
          <a:p>
            <a:pPr lvl="0">
              <a:spcAft>
                <a:spcPts val="600"/>
              </a:spcAft>
              <a:buClr>
                <a:srgbClr val="0B87A1"/>
              </a:buClr>
            </a:pPr>
            <a:r>
              <a:rPr lang="en-ZA" dirty="0"/>
              <a:t>$719 Billion industry by 2019</a:t>
            </a:r>
          </a:p>
          <a:p>
            <a:pPr>
              <a:spcAft>
                <a:spcPts val="600"/>
              </a:spcAft>
              <a:buClr>
                <a:srgbClr val="0B87A1"/>
              </a:buClr>
            </a:pPr>
            <a:r>
              <a:rPr lang="en-ZA" dirty="0"/>
              <a:t>Assists in diversifying investments</a:t>
            </a:r>
          </a:p>
          <a:p>
            <a:pPr>
              <a:buClr>
                <a:srgbClr val="0B87A1"/>
              </a:buClr>
            </a:pPr>
            <a:r>
              <a:rPr lang="en-ZA" dirty="0"/>
              <a:t>Pursue market competitive returns by investing in untapped markets for future income generation</a:t>
            </a:r>
          </a:p>
          <a:p>
            <a:pPr lvl="0">
              <a:spcBef>
                <a:spcPts val="0"/>
              </a:spcBef>
              <a:buClr>
                <a:srgbClr val="0B87A1"/>
              </a:buClr>
            </a:pPr>
            <a:endParaRPr dirty="0"/>
          </a:p>
        </p:txBody>
      </p:sp>
      <p:sp>
        <p:nvSpPr>
          <p:cNvPr id="7" name="Google Shape;3928;p24">
            <a:extLst>
              <a:ext uri="{FF2B5EF4-FFF2-40B4-BE49-F238E27FC236}">
                <a16:creationId xmlns:a16="http://schemas.microsoft.com/office/drawing/2014/main" id="{2C1CC738-5190-4A09-9AC9-4B2F042E8CB1}"/>
              </a:ext>
            </a:extLst>
          </p:cNvPr>
          <p:cNvSpPr txBox="1">
            <a:spLocks/>
          </p:cNvSpPr>
          <p:nvPr/>
        </p:nvSpPr>
        <p:spPr>
          <a:xfrm>
            <a:off x="194480" y="323850"/>
            <a:ext cx="6761100" cy="8781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1pPr>
            <a:lvl2pPr marR="0" lvl="1"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2pPr>
            <a:lvl3pPr marR="0" lvl="2"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3pPr>
            <a:lvl4pPr marR="0" lvl="3"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4pPr>
            <a:lvl5pPr marR="0" lvl="4"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5pPr>
            <a:lvl6pPr marR="0" lvl="5"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6pPr>
            <a:lvl7pPr marR="0" lvl="6"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7pPr>
            <a:lvl8pPr marR="0" lvl="7"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8pPr>
            <a:lvl9pPr marR="0" lvl="8"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9pPr>
          </a:lstStyle>
          <a:p>
            <a:r>
              <a:rPr lang="en-ZA" sz="4800" dirty="0"/>
              <a:t>IMPACT INVESTING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71">
                                            <p:txEl>
                                              <p:pRg st="1" end="1"/>
                                            </p:txEl>
                                          </p:spTgt>
                                        </p:tgtEl>
                                        <p:attrNameLst>
                                          <p:attrName>style.visibility</p:attrName>
                                        </p:attrNameLst>
                                      </p:cBhvr>
                                      <p:to>
                                        <p:strVal val="visible"/>
                                      </p:to>
                                    </p:set>
                                    <p:animEffect transition="in" filter="fade">
                                      <p:cBhvr>
                                        <p:cTn id="7" dur="500"/>
                                        <p:tgtEl>
                                          <p:spTgt spid="387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71">
                                            <p:txEl>
                                              <p:pRg st="2" end="2"/>
                                            </p:txEl>
                                          </p:spTgt>
                                        </p:tgtEl>
                                        <p:attrNameLst>
                                          <p:attrName>style.visibility</p:attrName>
                                        </p:attrNameLst>
                                      </p:cBhvr>
                                      <p:to>
                                        <p:strVal val="visible"/>
                                      </p:to>
                                    </p:set>
                                    <p:animEffect transition="in" filter="fade">
                                      <p:cBhvr>
                                        <p:cTn id="12" dur="500"/>
                                        <p:tgtEl>
                                          <p:spTgt spid="387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71">
                                            <p:txEl>
                                              <p:pRg st="3" end="3"/>
                                            </p:txEl>
                                          </p:spTgt>
                                        </p:tgtEl>
                                        <p:attrNameLst>
                                          <p:attrName>style.visibility</p:attrName>
                                        </p:attrNameLst>
                                      </p:cBhvr>
                                      <p:to>
                                        <p:strVal val="visible"/>
                                      </p:to>
                                    </p:set>
                                    <p:animEffect transition="in" filter="fade">
                                      <p:cBhvr>
                                        <p:cTn id="17" dur="500"/>
                                        <p:tgtEl>
                                          <p:spTgt spid="387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04"/>
        <p:cNvGrpSpPr/>
        <p:nvPr/>
      </p:nvGrpSpPr>
      <p:grpSpPr>
        <a:xfrm>
          <a:off x="0" y="0"/>
          <a:ext cx="0" cy="0"/>
          <a:chOff x="0" y="0"/>
          <a:chExt cx="0" cy="0"/>
        </a:xfrm>
      </p:grpSpPr>
      <p:sp>
        <p:nvSpPr>
          <p:cNvPr id="3906" name="Google Shape;3906;p21"/>
          <p:cNvSpPr txBox="1">
            <a:spLocks noGrp="1"/>
          </p:cNvSpPr>
          <p:nvPr>
            <p:ph type="body" idx="1"/>
          </p:nvPr>
        </p:nvSpPr>
        <p:spPr>
          <a:xfrm>
            <a:off x="194480" y="1745950"/>
            <a:ext cx="2364100" cy="3094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ZA" sz="2400" b="1" dirty="0">
                <a:solidFill>
                  <a:srgbClr val="0B87A1"/>
                </a:solidFill>
              </a:rPr>
              <a:t>Understand</a:t>
            </a:r>
            <a:endParaRPr sz="2400" b="1" dirty="0">
              <a:solidFill>
                <a:srgbClr val="0B87A1"/>
              </a:solidFill>
            </a:endParaRPr>
          </a:p>
          <a:p>
            <a:pPr marL="0" lvl="0" indent="0">
              <a:buNone/>
            </a:pPr>
            <a:r>
              <a:rPr lang="en-ZA" sz="2000" dirty="0"/>
              <a:t>social and environmental challenges by analysing and predicting sentiment from social media posts.</a:t>
            </a:r>
            <a:endParaRPr sz="2000" dirty="0"/>
          </a:p>
        </p:txBody>
      </p:sp>
      <p:sp>
        <p:nvSpPr>
          <p:cNvPr id="3907" name="Google Shape;3907;p21"/>
          <p:cNvSpPr txBox="1">
            <a:spLocks noGrp="1"/>
          </p:cNvSpPr>
          <p:nvPr>
            <p:ph type="body" idx="2"/>
          </p:nvPr>
        </p:nvSpPr>
        <p:spPr>
          <a:xfrm>
            <a:off x="2705353" y="1745950"/>
            <a:ext cx="2179200" cy="3094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ZA" sz="2400" b="1" dirty="0">
                <a:solidFill>
                  <a:srgbClr val="0B87A1"/>
                </a:solidFill>
              </a:rPr>
              <a:t>Quantify</a:t>
            </a:r>
            <a:endParaRPr sz="2400" b="1" dirty="0">
              <a:solidFill>
                <a:srgbClr val="0B87A1"/>
              </a:solidFill>
            </a:endParaRPr>
          </a:p>
          <a:p>
            <a:pPr marL="0" lvl="0" indent="0">
              <a:buNone/>
            </a:pPr>
            <a:r>
              <a:rPr lang="en-ZA" sz="2000" dirty="0"/>
              <a:t>this sentiment to gear your brand towards impactful change.</a:t>
            </a:r>
            <a:endParaRPr sz="2000" dirty="0"/>
          </a:p>
        </p:txBody>
      </p:sp>
      <p:sp>
        <p:nvSpPr>
          <p:cNvPr id="3908" name="Google Shape;3908;p21"/>
          <p:cNvSpPr txBox="1">
            <a:spLocks noGrp="1"/>
          </p:cNvSpPr>
          <p:nvPr>
            <p:ph type="body" idx="3"/>
          </p:nvPr>
        </p:nvSpPr>
        <p:spPr>
          <a:xfrm>
            <a:off x="5320473" y="1745950"/>
            <a:ext cx="2424549" cy="3073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ZA" sz="2400" b="1" dirty="0">
                <a:solidFill>
                  <a:srgbClr val="0B87A1"/>
                </a:solidFill>
              </a:rPr>
              <a:t>Help</a:t>
            </a:r>
            <a:endParaRPr sz="2400" b="1" dirty="0">
              <a:solidFill>
                <a:srgbClr val="0B87A1"/>
              </a:solidFill>
            </a:endParaRPr>
          </a:p>
          <a:p>
            <a:pPr marL="0" indent="0">
              <a:buNone/>
            </a:pPr>
            <a:r>
              <a:rPr lang="en-ZA" sz="2000" dirty="0"/>
              <a:t>your business understand impact investing.</a:t>
            </a:r>
            <a:endParaRPr sz="2000" dirty="0"/>
          </a:p>
          <a:p>
            <a:pPr marL="0" lvl="0" indent="0" algn="l" rtl="0">
              <a:spcBef>
                <a:spcPts val="600"/>
              </a:spcBef>
              <a:spcAft>
                <a:spcPts val="0"/>
              </a:spcAft>
              <a:buNone/>
            </a:pPr>
            <a:endParaRPr sz="2000" dirty="0"/>
          </a:p>
        </p:txBody>
      </p:sp>
      <p:sp>
        <p:nvSpPr>
          <p:cNvPr id="7" name="Google Shape;3928;p24">
            <a:extLst>
              <a:ext uri="{FF2B5EF4-FFF2-40B4-BE49-F238E27FC236}">
                <a16:creationId xmlns:a16="http://schemas.microsoft.com/office/drawing/2014/main" id="{D8B03F63-FB03-454B-8416-85F07D6DE407}"/>
              </a:ext>
            </a:extLst>
          </p:cNvPr>
          <p:cNvSpPr txBox="1">
            <a:spLocks/>
          </p:cNvSpPr>
          <p:nvPr/>
        </p:nvSpPr>
        <p:spPr>
          <a:xfrm>
            <a:off x="194480" y="323850"/>
            <a:ext cx="6761100" cy="8781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1pPr>
            <a:lvl2pPr marR="0" lvl="1"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2pPr>
            <a:lvl3pPr marR="0" lvl="2"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3pPr>
            <a:lvl4pPr marR="0" lvl="3"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4pPr>
            <a:lvl5pPr marR="0" lvl="4"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5pPr>
            <a:lvl6pPr marR="0" lvl="5"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6pPr>
            <a:lvl7pPr marR="0" lvl="6"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7pPr>
            <a:lvl8pPr marR="0" lvl="7"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8pPr>
            <a:lvl9pPr marR="0" lvl="8"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9pPr>
          </a:lstStyle>
          <a:p>
            <a:r>
              <a:rPr lang="en-ZA" sz="4800" dirty="0"/>
              <a:t>S</a:t>
            </a:r>
            <a:r>
              <a:rPr lang="en-ZA" sz="4800" dirty="0">
                <a:solidFill>
                  <a:schemeClr val="bg1">
                    <a:lumMod val="75000"/>
                  </a:schemeClr>
                </a:solidFill>
              </a:rPr>
              <a:t>IGM</a:t>
            </a:r>
            <a:r>
              <a:rPr lang="en-ZA" sz="4800" dirty="0"/>
              <a:t>OLUTION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06">
                                            <p:txEl>
                                              <p:pRg st="0" end="0"/>
                                            </p:txEl>
                                          </p:spTgt>
                                        </p:tgtEl>
                                        <p:attrNameLst>
                                          <p:attrName>style.visibility</p:attrName>
                                        </p:attrNameLst>
                                      </p:cBhvr>
                                      <p:to>
                                        <p:strVal val="visible"/>
                                      </p:to>
                                    </p:set>
                                    <p:animEffect transition="in" filter="fade">
                                      <p:cBhvr>
                                        <p:cTn id="7" dur="500"/>
                                        <p:tgtEl>
                                          <p:spTgt spid="390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06">
                                            <p:txEl>
                                              <p:pRg st="1" end="1"/>
                                            </p:txEl>
                                          </p:spTgt>
                                        </p:tgtEl>
                                        <p:attrNameLst>
                                          <p:attrName>style.visibility</p:attrName>
                                        </p:attrNameLst>
                                      </p:cBhvr>
                                      <p:to>
                                        <p:strVal val="visible"/>
                                      </p:to>
                                    </p:set>
                                    <p:animEffect transition="in" filter="fade">
                                      <p:cBhvr>
                                        <p:cTn id="12" dur="500"/>
                                        <p:tgtEl>
                                          <p:spTgt spid="390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907">
                                            <p:txEl>
                                              <p:pRg st="0" end="0"/>
                                            </p:txEl>
                                          </p:spTgt>
                                        </p:tgtEl>
                                        <p:attrNameLst>
                                          <p:attrName>style.visibility</p:attrName>
                                        </p:attrNameLst>
                                      </p:cBhvr>
                                      <p:to>
                                        <p:strVal val="visible"/>
                                      </p:to>
                                    </p:set>
                                    <p:animEffect transition="in" filter="fade">
                                      <p:cBhvr>
                                        <p:cTn id="17" dur="500"/>
                                        <p:tgtEl>
                                          <p:spTgt spid="390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907">
                                            <p:txEl>
                                              <p:pRg st="1" end="1"/>
                                            </p:txEl>
                                          </p:spTgt>
                                        </p:tgtEl>
                                        <p:attrNameLst>
                                          <p:attrName>style.visibility</p:attrName>
                                        </p:attrNameLst>
                                      </p:cBhvr>
                                      <p:to>
                                        <p:strVal val="visible"/>
                                      </p:to>
                                    </p:set>
                                    <p:animEffect transition="in" filter="fade">
                                      <p:cBhvr>
                                        <p:cTn id="22" dur="500"/>
                                        <p:tgtEl>
                                          <p:spTgt spid="3907">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908">
                                            <p:txEl>
                                              <p:pRg st="0" end="0"/>
                                            </p:txEl>
                                          </p:spTgt>
                                        </p:tgtEl>
                                        <p:attrNameLst>
                                          <p:attrName>style.visibility</p:attrName>
                                        </p:attrNameLst>
                                      </p:cBhvr>
                                      <p:to>
                                        <p:strVal val="visible"/>
                                      </p:to>
                                    </p:set>
                                    <p:animEffect transition="in" filter="fade">
                                      <p:cBhvr>
                                        <p:cTn id="27" dur="500"/>
                                        <p:tgtEl>
                                          <p:spTgt spid="3908">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908">
                                            <p:txEl>
                                              <p:pRg st="1" end="1"/>
                                            </p:txEl>
                                          </p:spTgt>
                                        </p:tgtEl>
                                        <p:attrNameLst>
                                          <p:attrName>style.visibility</p:attrName>
                                        </p:attrNameLst>
                                      </p:cBhvr>
                                      <p:to>
                                        <p:strVal val="visible"/>
                                      </p:to>
                                    </p:set>
                                    <p:animEffect transition="in" filter="fade">
                                      <p:cBhvr>
                                        <p:cTn id="32" dur="500"/>
                                        <p:tgtEl>
                                          <p:spTgt spid="390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6" grpId="0" build="p"/>
      <p:bldP spid="3907" grpId="0" build="p"/>
      <p:bldP spid="3908"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63"/>
        <p:cNvGrpSpPr/>
        <p:nvPr/>
      </p:nvGrpSpPr>
      <p:grpSpPr>
        <a:xfrm>
          <a:off x="0" y="0"/>
          <a:ext cx="0" cy="0"/>
          <a:chOff x="0" y="0"/>
          <a:chExt cx="0" cy="0"/>
        </a:xfrm>
      </p:grpSpPr>
      <p:sp>
        <p:nvSpPr>
          <p:cNvPr id="6" name="Google Shape;3871;p18">
            <a:extLst>
              <a:ext uri="{FF2B5EF4-FFF2-40B4-BE49-F238E27FC236}">
                <a16:creationId xmlns:a16="http://schemas.microsoft.com/office/drawing/2014/main" id="{38901042-35E6-4431-9E3A-D27000AC7510}"/>
              </a:ext>
            </a:extLst>
          </p:cNvPr>
          <p:cNvSpPr txBox="1">
            <a:spLocks noGrp="1"/>
          </p:cNvSpPr>
          <p:nvPr>
            <p:ph type="body" idx="1"/>
          </p:nvPr>
        </p:nvSpPr>
        <p:spPr>
          <a:xfrm>
            <a:off x="194480" y="1343025"/>
            <a:ext cx="6092020" cy="3476625"/>
          </a:xfrm>
          <a:prstGeom prst="rect">
            <a:avLst/>
          </a:prstGeom>
        </p:spPr>
        <p:txBody>
          <a:bodyPr spcFirstLastPara="1" wrap="square" lIns="91425" tIns="91425" rIns="91425" bIns="91425" anchor="t" anchorCtr="0">
            <a:noAutofit/>
          </a:bodyPr>
          <a:lstStyle/>
          <a:p>
            <a:pPr>
              <a:spcAft>
                <a:spcPts val="1200"/>
              </a:spcAft>
            </a:pPr>
            <a:r>
              <a:rPr lang="en-ZA" sz="2400" i="0" dirty="0">
                <a:solidFill>
                  <a:schemeClr val="bg1"/>
                </a:solidFill>
              </a:rPr>
              <a:t>A pool of capital from the capital markets geared towards impact investments.</a:t>
            </a:r>
          </a:p>
          <a:p>
            <a:pPr>
              <a:spcBef>
                <a:spcPts val="1200"/>
              </a:spcBef>
              <a:spcAft>
                <a:spcPts val="1200"/>
              </a:spcAft>
            </a:pPr>
            <a:r>
              <a:rPr lang="en-ZA" sz="2400" i="0" dirty="0">
                <a:solidFill>
                  <a:schemeClr val="bg1"/>
                </a:solidFill>
              </a:rPr>
              <a:t>Government incentives and tax credits</a:t>
            </a:r>
          </a:p>
          <a:p>
            <a:pPr>
              <a:spcBef>
                <a:spcPts val="1200"/>
              </a:spcBef>
            </a:pPr>
            <a:r>
              <a:rPr lang="en-ZA" sz="2400" i="0" dirty="0">
                <a:solidFill>
                  <a:schemeClr val="bg1"/>
                </a:solidFill>
              </a:rPr>
              <a:t>The opportunity to assist your brand in becoming more socially conscious while generating positive interest and good public relations.</a:t>
            </a:r>
          </a:p>
        </p:txBody>
      </p:sp>
      <p:sp>
        <p:nvSpPr>
          <p:cNvPr id="4" name="Rectangle 3">
            <a:extLst>
              <a:ext uri="{FF2B5EF4-FFF2-40B4-BE49-F238E27FC236}">
                <a16:creationId xmlns:a16="http://schemas.microsoft.com/office/drawing/2014/main" id="{6F1687CD-C008-4D59-9C81-4997C80B80C2}"/>
              </a:ext>
            </a:extLst>
          </p:cNvPr>
          <p:cNvSpPr/>
          <p:nvPr/>
        </p:nvSpPr>
        <p:spPr>
          <a:xfrm>
            <a:off x="771525" y="723900"/>
            <a:ext cx="504825" cy="485775"/>
          </a:xfrm>
          <a:prstGeom prst="rect">
            <a:avLst/>
          </a:prstGeom>
          <a:solidFill>
            <a:srgbClr val="0B87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Google Shape;3928;p24">
            <a:extLst>
              <a:ext uri="{FF2B5EF4-FFF2-40B4-BE49-F238E27FC236}">
                <a16:creationId xmlns:a16="http://schemas.microsoft.com/office/drawing/2014/main" id="{36BBA723-8B1A-4C1C-895D-33B82BAE9D23}"/>
              </a:ext>
            </a:extLst>
          </p:cNvPr>
          <p:cNvSpPr txBox="1">
            <a:spLocks/>
          </p:cNvSpPr>
          <p:nvPr/>
        </p:nvSpPr>
        <p:spPr>
          <a:xfrm>
            <a:off x="194480" y="323850"/>
            <a:ext cx="6761100" cy="8781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1pPr>
            <a:lvl2pPr marR="0" lvl="1"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2pPr>
            <a:lvl3pPr marR="0" lvl="2"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3pPr>
            <a:lvl4pPr marR="0" lvl="3"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4pPr>
            <a:lvl5pPr marR="0" lvl="4"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5pPr>
            <a:lvl6pPr marR="0" lvl="5"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6pPr>
            <a:lvl7pPr marR="0" lvl="6"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7pPr>
            <a:lvl8pPr marR="0" lvl="7"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8pPr>
            <a:lvl9pPr marR="0" lvl="8"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9pPr>
          </a:lstStyle>
          <a:p>
            <a:r>
              <a:rPr lang="en-ZA" sz="4800" dirty="0">
                <a:solidFill>
                  <a:schemeClr val="bg1"/>
                </a:solidFill>
              </a:rPr>
              <a:t>TAKE ADVANTAGE OF</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63"/>
        <p:cNvGrpSpPr/>
        <p:nvPr/>
      </p:nvGrpSpPr>
      <p:grpSpPr>
        <a:xfrm>
          <a:off x="0" y="0"/>
          <a:ext cx="0" cy="0"/>
          <a:chOff x="0" y="0"/>
          <a:chExt cx="0" cy="0"/>
        </a:xfrm>
      </p:grpSpPr>
      <p:sp>
        <p:nvSpPr>
          <p:cNvPr id="10" name="Google Shape;3928;p24">
            <a:extLst>
              <a:ext uri="{FF2B5EF4-FFF2-40B4-BE49-F238E27FC236}">
                <a16:creationId xmlns:a16="http://schemas.microsoft.com/office/drawing/2014/main" id="{36BBA723-8B1A-4C1C-895D-33B82BAE9D23}"/>
              </a:ext>
            </a:extLst>
          </p:cNvPr>
          <p:cNvSpPr txBox="1">
            <a:spLocks/>
          </p:cNvSpPr>
          <p:nvPr/>
        </p:nvSpPr>
        <p:spPr>
          <a:xfrm>
            <a:off x="194480" y="323850"/>
            <a:ext cx="6761100" cy="8781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1pPr>
            <a:lvl2pPr marR="0" lvl="1"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2pPr>
            <a:lvl3pPr marR="0" lvl="2"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3pPr>
            <a:lvl4pPr marR="0" lvl="3"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4pPr>
            <a:lvl5pPr marR="0" lvl="4"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5pPr>
            <a:lvl6pPr marR="0" lvl="5"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6pPr>
            <a:lvl7pPr marR="0" lvl="6"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7pPr>
            <a:lvl8pPr marR="0" lvl="7"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8pPr>
            <a:lvl9pPr marR="0" lvl="8"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9pPr>
          </a:lstStyle>
          <a:p>
            <a:r>
              <a:rPr lang="en-ZA" sz="4800" dirty="0">
                <a:solidFill>
                  <a:schemeClr val="bg1"/>
                </a:solidFill>
              </a:rPr>
              <a:t>VALUE PROPOSITION</a:t>
            </a:r>
          </a:p>
        </p:txBody>
      </p:sp>
      <p:sp>
        <p:nvSpPr>
          <p:cNvPr id="6" name="Google Shape;3871;p18">
            <a:extLst>
              <a:ext uri="{FF2B5EF4-FFF2-40B4-BE49-F238E27FC236}">
                <a16:creationId xmlns:a16="http://schemas.microsoft.com/office/drawing/2014/main" id="{38901042-35E6-4431-9E3A-D27000AC7510}"/>
              </a:ext>
            </a:extLst>
          </p:cNvPr>
          <p:cNvSpPr txBox="1">
            <a:spLocks noGrp="1"/>
          </p:cNvSpPr>
          <p:nvPr>
            <p:ph type="body" idx="4294967295"/>
          </p:nvPr>
        </p:nvSpPr>
        <p:spPr>
          <a:xfrm>
            <a:off x="88776" y="1201975"/>
            <a:ext cx="7546019" cy="3778398"/>
          </a:xfrm>
          <a:prstGeom prst="rect">
            <a:avLst/>
          </a:prstGeom>
        </p:spPr>
        <p:txBody>
          <a:bodyPr spcFirstLastPara="1" wrap="square" lIns="91425" tIns="91425" rIns="91425" bIns="91425" anchor="t" anchorCtr="0">
            <a:noAutofit/>
          </a:bodyPr>
          <a:lstStyle/>
          <a:p>
            <a:pPr>
              <a:spcBef>
                <a:spcPts val="0"/>
              </a:spcBef>
              <a:spcAft>
                <a:spcPts val="600"/>
              </a:spcAft>
            </a:pPr>
            <a:r>
              <a:rPr lang="en-ZA" dirty="0">
                <a:solidFill>
                  <a:schemeClr val="bg1"/>
                </a:solidFill>
              </a:rPr>
              <a:t>Modelling sentiment allows you to define a market and areas to enter that market.</a:t>
            </a:r>
          </a:p>
          <a:p>
            <a:pPr>
              <a:spcBef>
                <a:spcPts val="0"/>
              </a:spcBef>
              <a:spcAft>
                <a:spcPts val="600"/>
              </a:spcAft>
            </a:pPr>
            <a:r>
              <a:rPr lang="en-ZA" dirty="0">
                <a:solidFill>
                  <a:schemeClr val="bg1"/>
                </a:solidFill>
              </a:rPr>
              <a:t>Position yourself in low income markets where there could be a greater potential for growth.</a:t>
            </a:r>
          </a:p>
          <a:p>
            <a:pPr>
              <a:spcBef>
                <a:spcPts val="0"/>
              </a:spcBef>
              <a:spcAft>
                <a:spcPts val="600"/>
              </a:spcAft>
            </a:pPr>
            <a:r>
              <a:rPr lang="en-ZA" dirty="0">
                <a:solidFill>
                  <a:schemeClr val="bg1"/>
                </a:solidFill>
              </a:rPr>
              <a:t>Internal communications within your business to measure your carbon footprint via analysing employee sentiment towards environmental factors.</a:t>
            </a:r>
          </a:p>
          <a:p>
            <a:pPr>
              <a:spcBef>
                <a:spcPts val="0"/>
              </a:spcBef>
            </a:pPr>
            <a:r>
              <a:rPr lang="en-ZA" dirty="0">
                <a:solidFill>
                  <a:schemeClr val="bg1"/>
                </a:solidFill>
              </a:rPr>
              <a:t>Align your brand with socially conscious movements, gain customers, and increase customer retention.</a:t>
            </a:r>
          </a:p>
        </p:txBody>
      </p:sp>
    </p:spTree>
    <p:extLst>
      <p:ext uri="{BB962C8B-B14F-4D97-AF65-F5344CB8AC3E}">
        <p14:creationId xmlns:p14="http://schemas.microsoft.com/office/powerpoint/2010/main" val="3870386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TotalTime>
  <Words>799</Words>
  <Application>Microsoft Office PowerPoint</Application>
  <PresentationFormat>On-screen Show (16:9)</PresentationFormat>
  <Paragraphs>51</Paragraphs>
  <Slides>39</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Titillium Web Light</vt:lpstr>
      <vt:lpstr>Dosis</vt:lpstr>
      <vt:lpstr>Dosis ExtraLight</vt:lpstr>
      <vt:lpstr>Arial</vt:lpstr>
      <vt:lpstr>Mowbray template</vt:lpstr>
      <vt:lpstr>SigMoid</vt:lpstr>
      <vt:lpstr>OUR STORY…</vt:lpstr>
      <vt:lpstr>OUR STORY…</vt:lpstr>
      <vt:lpstr>THE COMPANY</vt:lpstr>
      <vt:lpstr>PROBLEMS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EXPLORATORY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TWEET SENTIMENT PREDICTION</vt:lpstr>
      <vt:lpstr>PowerPoint Presentation</vt:lpstr>
      <vt:lpstr>PowerPoint Presentation</vt:lpstr>
      <vt:lpstr>PowerPoint Presentation</vt:lpstr>
      <vt:lpstr>PowerPoint Presentation</vt:lpstr>
      <vt:lpstr>PowerPoint Presentation</vt:lpstr>
      <vt:lpstr>PowerPoint Presentation</vt:lpstr>
      <vt:lpstr>COMET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SigMoid</dc:title>
  <cp:lastModifiedBy>Lizette Loubser</cp:lastModifiedBy>
  <cp:revision>14</cp:revision>
  <dcterms:modified xsi:type="dcterms:W3CDTF">2020-07-01T08:19:26Z</dcterms:modified>
</cp:coreProperties>
</file>